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792" r:id="rId2"/>
  </p:sldMasterIdLst>
  <p:notesMasterIdLst>
    <p:notesMasterId r:id="rId38"/>
  </p:notesMasterIdLst>
  <p:handoutMasterIdLst>
    <p:handoutMasterId r:id="rId39"/>
  </p:handoutMasterIdLst>
  <p:sldIdLst>
    <p:sldId id="259" r:id="rId3"/>
    <p:sldId id="305" r:id="rId4"/>
    <p:sldId id="307" r:id="rId5"/>
    <p:sldId id="308" r:id="rId6"/>
    <p:sldId id="309" r:id="rId7"/>
    <p:sldId id="310" r:id="rId8"/>
    <p:sldId id="268" r:id="rId9"/>
    <p:sldId id="264" r:id="rId10"/>
    <p:sldId id="317" r:id="rId11"/>
    <p:sldId id="281" r:id="rId12"/>
    <p:sldId id="301" r:id="rId13"/>
    <p:sldId id="320" r:id="rId14"/>
    <p:sldId id="280" r:id="rId15"/>
    <p:sldId id="319" r:id="rId16"/>
    <p:sldId id="284" r:id="rId17"/>
    <p:sldId id="270" r:id="rId18"/>
    <p:sldId id="292" r:id="rId19"/>
    <p:sldId id="294" r:id="rId20"/>
    <p:sldId id="290" r:id="rId21"/>
    <p:sldId id="296" r:id="rId22"/>
    <p:sldId id="282" r:id="rId23"/>
    <p:sldId id="258" r:id="rId24"/>
    <p:sldId id="256" r:id="rId25"/>
    <p:sldId id="257" r:id="rId26"/>
    <p:sldId id="283" r:id="rId27"/>
    <p:sldId id="271" r:id="rId28"/>
    <p:sldId id="311" r:id="rId29"/>
    <p:sldId id="273" r:id="rId30"/>
    <p:sldId id="274" r:id="rId31"/>
    <p:sldId id="276" r:id="rId32"/>
    <p:sldId id="312" r:id="rId33"/>
    <p:sldId id="313" r:id="rId34"/>
    <p:sldId id="314" r:id="rId35"/>
    <p:sldId id="315" r:id="rId36"/>
    <p:sldId id="2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Angoorani" initials="M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E32CC-D36D-4738-83A2-3CD54C9126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B35F51D-1CC4-4B18-BD7B-B8E9832C465F}">
      <dgm:prSet phldrT="[Text]"/>
      <dgm:spPr>
        <a:solidFill>
          <a:srgbClr val="005480"/>
        </a:solidFill>
        <a:scene3d>
          <a:camera prst="orthographicFront"/>
          <a:lightRig rig="threePt" dir="t"/>
        </a:scene3d>
        <a:sp3d>
          <a:bevelT/>
        </a:sp3d>
      </dgm:spPr>
      <dgm:t>
        <a:bodyPr/>
        <a:lstStyle/>
        <a:p>
          <a:r>
            <a:rPr lang="en-US" dirty="0" smtClean="0">
              <a:latin typeface="Georgia" pitchFamily="18" charset="0"/>
            </a:rPr>
            <a:t>Introduce the skill</a:t>
          </a:r>
          <a:endParaRPr lang="en-US" dirty="0">
            <a:latin typeface="Georgia" pitchFamily="18" charset="0"/>
          </a:endParaRPr>
        </a:p>
      </dgm:t>
    </dgm:pt>
    <dgm:pt modelId="{B147A01C-5BD1-433A-9BEB-284588D1EE70}" type="parTrans" cxnId="{DDDA89ED-A5ED-4CEC-B42C-FF319FC1D3C7}">
      <dgm:prSet/>
      <dgm:spPr/>
      <dgm:t>
        <a:bodyPr/>
        <a:lstStyle/>
        <a:p>
          <a:endParaRPr lang="en-US"/>
        </a:p>
      </dgm:t>
    </dgm:pt>
    <dgm:pt modelId="{FF25F7EA-6BC3-45CE-AC23-49E45AE7DC21}" type="sibTrans" cxnId="{DDDA89ED-A5ED-4CEC-B42C-FF319FC1D3C7}">
      <dgm:prSet/>
      <dgm:spPr/>
      <dgm:t>
        <a:bodyPr/>
        <a:lstStyle/>
        <a:p>
          <a:endParaRPr lang="en-US"/>
        </a:p>
      </dgm:t>
    </dgm:pt>
    <dgm:pt modelId="{5A778A39-3695-468D-94B8-9FF3D4A02D47}">
      <dgm:prSet/>
      <dgm:spPr>
        <a:solidFill>
          <a:srgbClr val="005480">
            <a:alpha val="10000"/>
          </a:srgbClr>
        </a:solidFill>
        <a:ln>
          <a:solidFill>
            <a:srgbClr val="005480">
              <a:alpha val="10000"/>
            </a:srgbClr>
          </a:solidFill>
        </a:ln>
      </dgm:spPr>
      <dgm:t>
        <a:bodyPr/>
        <a:lstStyle/>
        <a:p>
          <a:r>
            <a:rPr lang="en-US" dirty="0" smtClean="0">
              <a:solidFill>
                <a:srgbClr val="5D564B"/>
              </a:solidFill>
              <a:latin typeface="Georgia" pitchFamily="18" charset="0"/>
            </a:rPr>
            <a:t>“</a:t>
          </a:r>
          <a:r>
            <a:rPr lang="en-US" u="sng" dirty="0" smtClean="0">
              <a:solidFill>
                <a:srgbClr val="5D564B"/>
              </a:solidFill>
              <a:latin typeface="Georgia" pitchFamily="18" charset="0"/>
            </a:rPr>
            <a:t>Hook</a:t>
          </a:r>
          <a:r>
            <a:rPr lang="en-US" dirty="0" smtClean="0">
              <a:solidFill>
                <a:srgbClr val="5D564B"/>
              </a:solidFill>
              <a:latin typeface="Georgia" pitchFamily="18" charset="0"/>
            </a:rPr>
            <a:t>” (anticipatory set)</a:t>
          </a:r>
        </a:p>
      </dgm:t>
    </dgm:pt>
    <dgm:pt modelId="{C7B72E38-CA19-4E8B-868A-994219F0474B}" type="parTrans" cxnId="{7ED2E3AB-B967-49DB-A869-C491861FE3D2}">
      <dgm:prSet/>
      <dgm:spPr/>
      <dgm:t>
        <a:bodyPr/>
        <a:lstStyle/>
        <a:p>
          <a:endParaRPr lang="en-US"/>
        </a:p>
      </dgm:t>
    </dgm:pt>
    <dgm:pt modelId="{87F482FF-EAD3-4C8D-92E4-1C1D931064A4}" type="sibTrans" cxnId="{7ED2E3AB-B967-49DB-A869-C491861FE3D2}">
      <dgm:prSet/>
      <dgm:spPr/>
      <dgm:t>
        <a:bodyPr/>
        <a:lstStyle/>
        <a:p>
          <a:endParaRPr lang="en-US"/>
        </a:p>
      </dgm:t>
    </dgm:pt>
    <dgm:pt modelId="{DA5F102B-8E8D-4D9F-8C64-780293A5667B}">
      <dgm:prSet/>
      <dgm:spPr>
        <a:scene3d>
          <a:camera prst="orthographicFront"/>
          <a:lightRig rig="threePt" dir="t"/>
        </a:scene3d>
        <a:sp3d>
          <a:bevelT/>
        </a:sp3d>
      </dgm:spPr>
      <dgm:t>
        <a:bodyPr/>
        <a:lstStyle/>
        <a:p>
          <a:r>
            <a:rPr lang="en-US" dirty="0" smtClean="0">
              <a:latin typeface="Georgia" pitchFamily="18" charset="0"/>
            </a:rPr>
            <a:t>Describe appropriate behavior</a:t>
          </a:r>
        </a:p>
      </dgm:t>
    </dgm:pt>
    <dgm:pt modelId="{2F31842A-CED6-46BB-AA34-12DD6A23C513}" type="parTrans" cxnId="{A5E6480F-73B2-4A3E-9ED2-3D883CD340E3}">
      <dgm:prSet/>
      <dgm:spPr/>
      <dgm:t>
        <a:bodyPr/>
        <a:lstStyle/>
        <a:p>
          <a:endParaRPr lang="en-US"/>
        </a:p>
      </dgm:t>
    </dgm:pt>
    <dgm:pt modelId="{3A82C036-6D9C-4E8D-810B-6A7694902570}" type="sibTrans" cxnId="{A5E6480F-73B2-4A3E-9ED2-3D883CD340E3}">
      <dgm:prSet/>
      <dgm:spPr/>
      <dgm:t>
        <a:bodyPr/>
        <a:lstStyle/>
        <a:p>
          <a:endParaRPr lang="en-US"/>
        </a:p>
      </dgm:t>
    </dgm:pt>
    <dgm:pt modelId="{E0818507-BAEA-416F-A7F9-DB55797544A8}">
      <dgm:prSet/>
      <dgm:spPr>
        <a:solidFill>
          <a:srgbClr val="E86C1F">
            <a:alpha val="10000"/>
          </a:srgbClr>
        </a:solidFill>
        <a:ln>
          <a:solidFill>
            <a:srgbClr val="E86C1F">
              <a:alpha val="10000"/>
            </a:srgbClr>
          </a:solidFill>
        </a:ln>
      </dgm:spPr>
      <dgm:t>
        <a:bodyPr/>
        <a:lstStyle/>
        <a:p>
          <a:r>
            <a:rPr lang="en-US" dirty="0" smtClean="0">
              <a:solidFill>
                <a:srgbClr val="5D564B"/>
              </a:solidFill>
              <a:latin typeface="Georgia" pitchFamily="18" charset="0"/>
            </a:rPr>
            <a:t>Label the skill</a:t>
          </a:r>
        </a:p>
      </dgm:t>
    </dgm:pt>
    <dgm:pt modelId="{BC5A479C-8548-44F4-AAF6-A3A0D928B998}" type="parTrans" cxnId="{8DD76A83-F401-46D8-9ECC-EB495F4AFF36}">
      <dgm:prSet/>
      <dgm:spPr/>
      <dgm:t>
        <a:bodyPr/>
        <a:lstStyle/>
        <a:p>
          <a:endParaRPr lang="en-US"/>
        </a:p>
      </dgm:t>
    </dgm:pt>
    <dgm:pt modelId="{34B39B66-813C-441B-9BDC-A9C5EFE53A28}" type="sibTrans" cxnId="{8DD76A83-F401-46D8-9ECC-EB495F4AFF36}">
      <dgm:prSet/>
      <dgm:spPr/>
      <dgm:t>
        <a:bodyPr/>
        <a:lstStyle/>
        <a:p>
          <a:endParaRPr lang="en-US"/>
        </a:p>
      </dgm:t>
    </dgm:pt>
    <dgm:pt modelId="{05A9B05D-DD6B-4BCF-B7B1-9A37DA81575B}">
      <dgm:prSet/>
      <dgm:spPr>
        <a:solidFill>
          <a:srgbClr val="E86C1F">
            <a:alpha val="10000"/>
          </a:srgbClr>
        </a:solidFill>
        <a:ln>
          <a:solidFill>
            <a:srgbClr val="E86C1F">
              <a:alpha val="10000"/>
            </a:srgbClr>
          </a:solidFill>
        </a:ln>
      </dgm:spPr>
      <dgm:t>
        <a:bodyPr/>
        <a:lstStyle/>
        <a:p>
          <a:r>
            <a:rPr lang="en-US" u="sng" dirty="0" smtClean="0">
              <a:solidFill>
                <a:srgbClr val="5D564B"/>
              </a:solidFill>
              <a:latin typeface="Georgia" pitchFamily="18" charset="0"/>
            </a:rPr>
            <a:t>Describe</a:t>
          </a:r>
          <a:r>
            <a:rPr lang="en-US" dirty="0" smtClean="0">
              <a:solidFill>
                <a:srgbClr val="5D564B"/>
              </a:solidFill>
              <a:latin typeface="Georgia" pitchFamily="18" charset="0"/>
            </a:rPr>
            <a:t> the skill steps</a:t>
          </a:r>
        </a:p>
      </dgm:t>
    </dgm:pt>
    <dgm:pt modelId="{11F6CD35-4B80-4A43-AA3B-4FDAB507974B}" type="parTrans" cxnId="{08279877-9DA0-46CF-B518-D08757136C0B}">
      <dgm:prSet/>
      <dgm:spPr/>
      <dgm:t>
        <a:bodyPr/>
        <a:lstStyle/>
        <a:p>
          <a:endParaRPr lang="en-US"/>
        </a:p>
      </dgm:t>
    </dgm:pt>
    <dgm:pt modelId="{A45AEB6A-99AD-457C-8364-25AB93029E72}" type="sibTrans" cxnId="{08279877-9DA0-46CF-B518-D08757136C0B}">
      <dgm:prSet/>
      <dgm:spPr/>
      <dgm:t>
        <a:bodyPr/>
        <a:lstStyle/>
        <a:p>
          <a:endParaRPr lang="en-US"/>
        </a:p>
      </dgm:t>
    </dgm:pt>
    <dgm:pt modelId="{578B40BA-4850-4484-BF44-3C27F57A0D4A}">
      <dgm:prSet/>
      <dgm:spPr>
        <a:solidFill>
          <a:srgbClr val="4DB3D0"/>
        </a:solidFill>
        <a:scene3d>
          <a:camera prst="orthographicFront"/>
          <a:lightRig rig="threePt" dir="t"/>
        </a:scene3d>
        <a:sp3d>
          <a:bevelT/>
        </a:sp3d>
      </dgm:spPr>
      <dgm:t>
        <a:bodyPr/>
        <a:lstStyle/>
        <a:p>
          <a:r>
            <a:rPr lang="en-US" dirty="0" smtClean="0">
              <a:latin typeface="Georgia" pitchFamily="18" charset="0"/>
            </a:rPr>
            <a:t>Give a reason</a:t>
          </a:r>
        </a:p>
      </dgm:t>
    </dgm:pt>
    <dgm:pt modelId="{6C699353-FD33-404E-99B4-B463FAE8792A}" type="parTrans" cxnId="{F34E1F6C-5AD1-4C6D-AACD-FF0DEC9C57F7}">
      <dgm:prSet/>
      <dgm:spPr/>
      <dgm:t>
        <a:bodyPr/>
        <a:lstStyle/>
        <a:p>
          <a:endParaRPr lang="en-US"/>
        </a:p>
      </dgm:t>
    </dgm:pt>
    <dgm:pt modelId="{7AF08486-540B-484C-B997-16C097A5DA1A}" type="sibTrans" cxnId="{F34E1F6C-5AD1-4C6D-AACD-FF0DEC9C57F7}">
      <dgm:prSet/>
      <dgm:spPr/>
      <dgm:t>
        <a:bodyPr/>
        <a:lstStyle/>
        <a:p>
          <a:endParaRPr lang="en-US"/>
        </a:p>
      </dgm:t>
    </dgm:pt>
    <dgm:pt modelId="{78965C7F-4769-44CF-85FF-D1206492C4D1}">
      <dgm:prSet/>
      <dgm:spPr>
        <a:solidFill>
          <a:srgbClr val="4DB3D0">
            <a:alpha val="10000"/>
          </a:srgbClr>
        </a:solidFill>
        <a:ln>
          <a:solidFill>
            <a:srgbClr val="4DB3D0">
              <a:alpha val="10000"/>
            </a:srgbClr>
          </a:solidFill>
        </a:ln>
      </dgm:spPr>
      <dgm:t>
        <a:bodyPr/>
        <a:lstStyle/>
        <a:p>
          <a:r>
            <a:rPr lang="en-US" u="sng" dirty="0" smtClean="0">
              <a:solidFill>
                <a:srgbClr val="5D564B"/>
              </a:solidFill>
              <a:latin typeface="Georgia" pitchFamily="18" charset="0"/>
            </a:rPr>
            <a:t>Meaningful</a:t>
          </a:r>
          <a:r>
            <a:rPr lang="en-US" dirty="0" smtClean="0">
              <a:solidFill>
                <a:srgbClr val="5D564B"/>
              </a:solidFill>
              <a:latin typeface="Georgia" pitchFamily="18" charset="0"/>
            </a:rPr>
            <a:t> to the student</a:t>
          </a:r>
        </a:p>
      </dgm:t>
    </dgm:pt>
    <dgm:pt modelId="{DC9A9FEE-9C31-49C6-85AA-5E54FFE1E8C5}" type="parTrans" cxnId="{286375EF-E933-4D96-9E44-F28862B329C8}">
      <dgm:prSet/>
      <dgm:spPr/>
      <dgm:t>
        <a:bodyPr/>
        <a:lstStyle/>
        <a:p>
          <a:endParaRPr lang="en-US"/>
        </a:p>
      </dgm:t>
    </dgm:pt>
    <dgm:pt modelId="{DEA6D3B4-DEC8-49C7-9880-971DE3BFF6D7}" type="sibTrans" cxnId="{286375EF-E933-4D96-9E44-F28862B329C8}">
      <dgm:prSet/>
      <dgm:spPr/>
      <dgm:t>
        <a:bodyPr/>
        <a:lstStyle/>
        <a:p>
          <a:endParaRPr lang="en-US"/>
        </a:p>
      </dgm:t>
    </dgm:pt>
    <dgm:pt modelId="{DE3E85BD-97CF-41A8-A44D-019126C0EF61}">
      <dgm:prSet/>
      <dgm:spPr>
        <a:solidFill>
          <a:srgbClr val="4DB3D0">
            <a:alpha val="10000"/>
          </a:srgbClr>
        </a:solidFill>
        <a:ln>
          <a:solidFill>
            <a:srgbClr val="4DB3D0">
              <a:alpha val="10000"/>
            </a:srgbClr>
          </a:solidFill>
        </a:ln>
      </dgm:spPr>
      <dgm:t>
        <a:bodyPr/>
        <a:lstStyle/>
        <a:p>
          <a:r>
            <a:rPr lang="en-US" dirty="0" smtClean="0">
              <a:solidFill>
                <a:srgbClr val="5D564B"/>
              </a:solidFill>
              <a:latin typeface="Georgia" pitchFamily="18" charset="0"/>
            </a:rPr>
            <a:t>Brief</a:t>
          </a:r>
        </a:p>
      </dgm:t>
    </dgm:pt>
    <dgm:pt modelId="{F21EB98B-9AF7-4490-A6F3-9EA789D9D4D8}" type="parTrans" cxnId="{363883FE-BE76-4C14-9FD0-0914C9B61EC5}">
      <dgm:prSet/>
      <dgm:spPr/>
      <dgm:t>
        <a:bodyPr/>
        <a:lstStyle/>
        <a:p>
          <a:endParaRPr lang="en-US"/>
        </a:p>
      </dgm:t>
    </dgm:pt>
    <dgm:pt modelId="{E9E91032-1ACA-419D-AB4D-ECCB5D3D8E52}" type="sibTrans" cxnId="{363883FE-BE76-4C14-9FD0-0914C9B61EC5}">
      <dgm:prSet/>
      <dgm:spPr/>
      <dgm:t>
        <a:bodyPr/>
        <a:lstStyle/>
        <a:p>
          <a:endParaRPr lang="en-US"/>
        </a:p>
      </dgm:t>
    </dgm:pt>
    <dgm:pt modelId="{E5884E96-DB6C-44E7-8291-3910D7E4DC7E}">
      <dgm:prSet/>
      <dgm:spPr>
        <a:solidFill>
          <a:srgbClr val="AFBD21"/>
        </a:solidFill>
        <a:scene3d>
          <a:camera prst="orthographicFront"/>
          <a:lightRig rig="threePt" dir="t"/>
        </a:scene3d>
        <a:sp3d>
          <a:bevelT/>
        </a:sp3d>
      </dgm:spPr>
      <dgm:t>
        <a:bodyPr/>
        <a:lstStyle/>
        <a:p>
          <a:r>
            <a:rPr lang="en-US" dirty="0" smtClean="0">
              <a:latin typeface="Georgia" pitchFamily="18" charset="0"/>
            </a:rPr>
            <a:t>Practice</a:t>
          </a:r>
        </a:p>
      </dgm:t>
    </dgm:pt>
    <dgm:pt modelId="{7C416242-AF18-402F-B187-F255FC241D8D}" type="parTrans" cxnId="{EA7C9EC5-87EF-491E-BC3A-D5BC874039A6}">
      <dgm:prSet/>
      <dgm:spPr/>
      <dgm:t>
        <a:bodyPr/>
        <a:lstStyle/>
        <a:p>
          <a:endParaRPr lang="en-US"/>
        </a:p>
      </dgm:t>
    </dgm:pt>
    <dgm:pt modelId="{2F1295B8-34FA-4ADE-A24F-F26E3E6D3534}" type="sibTrans" cxnId="{EA7C9EC5-87EF-491E-BC3A-D5BC874039A6}">
      <dgm:prSet/>
      <dgm:spPr/>
      <dgm:t>
        <a:bodyPr/>
        <a:lstStyle/>
        <a:p>
          <a:endParaRPr lang="en-US"/>
        </a:p>
      </dgm:t>
    </dgm:pt>
    <dgm:pt modelId="{4E65D344-8EF2-429D-B2F0-DC42B8E6FAD1}">
      <dgm:prSet/>
      <dgm:spPr>
        <a:solidFill>
          <a:srgbClr val="AFBD21">
            <a:alpha val="10000"/>
          </a:srgbClr>
        </a:solidFill>
        <a:ln>
          <a:solidFill>
            <a:srgbClr val="AFBD21">
              <a:alpha val="10000"/>
            </a:srgbClr>
          </a:solidFill>
        </a:ln>
      </dgm:spPr>
      <dgm:t>
        <a:bodyPr/>
        <a:lstStyle/>
        <a:p>
          <a:r>
            <a:rPr lang="en-US" dirty="0" smtClean="0">
              <a:solidFill>
                <a:srgbClr val="5D564B"/>
              </a:solidFill>
              <a:latin typeface="Georgia" pitchFamily="18" charset="0"/>
            </a:rPr>
            <a:t>Set up </a:t>
          </a:r>
          <a:r>
            <a:rPr lang="en-US" u="sng" dirty="0" smtClean="0">
              <a:solidFill>
                <a:srgbClr val="5D564B"/>
              </a:solidFill>
              <a:latin typeface="Georgia" pitchFamily="18" charset="0"/>
            </a:rPr>
            <a:t>clearly</a:t>
          </a:r>
        </a:p>
      </dgm:t>
    </dgm:pt>
    <dgm:pt modelId="{CA5B5015-4DD1-408B-B592-E34DA23619DB}" type="parTrans" cxnId="{51F35D4A-F440-4FE0-918B-408AA25EB5FD}">
      <dgm:prSet/>
      <dgm:spPr/>
      <dgm:t>
        <a:bodyPr/>
        <a:lstStyle/>
        <a:p>
          <a:endParaRPr lang="en-US"/>
        </a:p>
      </dgm:t>
    </dgm:pt>
    <dgm:pt modelId="{5B4E01B0-77F0-4A5A-B85D-762471BFD6F8}" type="sibTrans" cxnId="{51F35D4A-F440-4FE0-918B-408AA25EB5FD}">
      <dgm:prSet/>
      <dgm:spPr/>
      <dgm:t>
        <a:bodyPr/>
        <a:lstStyle/>
        <a:p>
          <a:endParaRPr lang="en-US"/>
        </a:p>
      </dgm:t>
    </dgm:pt>
    <dgm:pt modelId="{B20998EA-12A9-4AF3-A945-C01E34315859}">
      <dgm:prSet/>
      <dgm:spPr>
        <a:solidFill>
          <a:srgbClr val="AFBD21">
            <a:alpha val="10000"/>
          </a:srgbClr>
        </a:solidFill>
        <a:ln>
          <a:solidFill>
            <a:srgbClr val="AFBD21">
              <a:alpha val="10000"/>
            </a:srgbClr>
          </a:solidFill>
        </a:ln>
      </dgm:spPr>
      <dgm:t>
        <a:bodyPr/>
        <a:lstStyle/>
        <a:p>
          <a:r>
            <a:rPr lang="en-US" dirty="0" smtClean="0">
              <a:solidFill>
                <a:srgbClr val="5D564B"/>
              </a:solidFill>
              <a:latin typeface="Georgia" pitchFamily="18" charset="0"/>
            </a:rPr>
            <a:t>Have student </a:t>
          </a:r>
          <a:r>
            <a:rPr lang="en-US" u="sng" dirty="0" smtClean="0">
              <a:solidFill>
                <a:srgbClr val="5D564B"/>
              </a:solidFill>
              <a:latin typeface="Georgia" pitchFamily="18" charset="0"/>
            </a:rPr>
            <a:t>practice</a:t>
          </a:r>
          <a:r>
            <a:rPr lang="en-US" dirty="0" smtClean="0">
              <a:solidFill>
                <a:srgbClr val="5D564B"/>
              </a:solidFill>
              <a:latin typeface="Georgia" pitchFamily="18" charset="0"/>
            </a:rPr>
            <a:t> to </a:t>
          </a:r>
          <a:r>
            <a:rPr lang="en-US" u="sng" dirty="0" smtClean="0">
              <a:solidFill>
                <a:srgbClr val="5D564B"/>
              </a:solidFill>
              <a:latin typeface="Georgia" pitchFamily="18" charset="0"/>
            </a:rPr>
            <a:t>criteria</a:t>
          </a:r>
        </a:p>
      </dgm:t>
    </dgm:pt>
    <dgm:pt modelId="{1C5CD198-7B16-471D-8730-657ADB7D9F3B}" type="parTrans" cxnId="{611449BE-D964-4178-976C-127C0959BF61}">
      <dgm:prSet/>
      <dgm:spPr/>
      <dgm:t>
        <a:bodyPr/>
        <a:lstStyle/>
        <a:p>
          <a:endParaRPr lang="en-US"/>
        </a:p>
      </dgm:t>
    </dgm:pt>
    <dgm:pt modelId="{17FA5F2B-7A1B-4B72-9B89-63BD564D72E2}" type="sibTrans" cxnId="{611449BE-D964-4178-976C-127C0959BF61}">
      <dgm:prSet/>
      <dgm:spPr/>
      <dgm:t>
        <a:bodyPr/>
        <a:lstStyle/>
        <a:p>
          <a:endParaRPr lang="en-US"/>
        </a:p>
      </dgm:t>
    </dgm:pt>
    <dgm:pt modelId="{DF3E4058-E670-4650-9920-C97DA6B5B2F3}">
      <dgm:prSet/>
      <dgm:spPr>
        <a:solidFill>
          <a:srgbClr val="005480">
            <a:alpha val="10000"/>
          </a:srgbClr>
        </a:solidFill>
        <a:ln>
          <a:solidFill>
            <a:srgbClr val="005480">
              <a:alpha val="10000"/>
            </a:srgbClr>
          </a:solidFill>
        </a:ln>
      </dgm:spPr>
      <dgm:t>
        <a:bodyPr/>
        <a:lstStyle/>
        <a:p>
          <a:r>
            <a:rPr lang="en-US" dirty="0" smtClean="0">
              <a:solidFill>
                <a:srgbClr val="5D564B"/>
              </a:solidFill>
              <a:latin typeface="Georgia" pitchFamily="18" charset="0"/>
            </a:rPr>
            <a:t>Ask </a:t>
          </a:r>
          <a:r>
            <a:rPr lang="en-US" u="sng" dirty="0" smtClean="0">
              <a:solidFill>
                <a:srgbClr val="5D564B"/>
              </a:solidFill>
              <a:latin typeface="Georgia" pitchFamily="18" charset="0"/>
            </a:rPr>
            <a:t>questions</a:t>
          </a:r>
          <a:r>
            <a:rPr lang="en-US" dirty="0" smtClean="0">
              <a:solidFill>
                <a:srgbClr val="5D564B"/>
              </a:solidFill>
              <a:latin typeface="Georgia" pitchFamily="18" charset="0"/>
            </a:rPr>
            <a:t> related to the skill </a:t>
          </a:r>
        </a:p>
      </dgm:t>
    </dgm:pt>
    <dgm:pt modelId="{D999A1D6-7B21-498D-80E2-C4809CA9DFEF}" type="parTrans" cxnId="{2B761BBA-2013-4CD7-9760-4DCD03B2F029}">
      <dgm:prSet/>
      <dgm:spPr/>
      <dgm:t>
        <a:bodyPr/>
        <a:lstStyle/>
        <a:p>
          <a:endParaRPr lang="en-US"/>
        </a:p>
      </dgm:t>
    </dgm:pt>
    <dgm:pt modelId="{DB4C804B-1290-4482-8FE6-728B3CA213F1}" type="sibTrans" cxnId="{2B761BBA-2013-4CD7-9760-4DCD03B2F029}">
      <dgm:prSet/>
      <dgm:spPr/>
      <dgm:t>
        <a:bodyPr/>
        <a:lstStyle/>
        <a:p>
          <a:endParaRPr lang="en-US"/>
        </a:p>
      </dgm:t>
    </dgm:pt>
    <dgm:pt modelId="{6A8CC534-3ED1-4F1D-9E73-3F201B285883}" type="pres">
      <dgm:prSet presAssocID="{8F4E32CC-D36D-4738-83A2-3CD54C912644}" presName="Name0" presStyleCnt="0">
        <dgm:presLayoutVars>
          <dgm:dir/>
          <dgm:animLvl val="lvl"/>
          <dgm:resizeHandles val="exact"/>
        </dgm:presLayoutVars>
      </dgm:prSet>
      <dgm:spPr/>
      <dgm:t>
        <a:bodyPr/>
        <a:lstStyle/>
        <a:p>
          <a:endParaRPr lang="en-US"/>
        </a:p>
      </dgm:t>
    </dgm:pt>
    <dgm:pt modelId="{45CBDEFE-F02F-421C-8C4B-EA8821D2809D}" type="pres">
      <dgm:prSet presAssocID="{9B35F51D-1CC4-4B18-BD7B-B8E9832C465F}" presName="linNode" presStyleCnt="0"/>
      <dgm:spPr/>
    </dgm:pt>
    <dgm:pt modelId="{D14E32F9-8104-4688-9AA5-BC5426397BE3}" type="pres">
      <dgm:prSet presAssocID="{9B35F51D-1CC4-4B18-BD7B-B8E9832C465F}" presName="parentText" presStyleLbl="node1" presStyleIdx="0" presStyleCnt="4">
        <dgm:presLayoutVars>
          <dgm:chMax val="1"/>
          <dgm:bulletEnabled val="1"/>
        </dgm:presLayoutVars>
      </dgm:prSet>
      <dgm:spPr/>
      <dgm:t>
        <a:bodyPr/>
        <a:lstStyle/>
        <a:p>
          <a:endParaRPr lang="en-US"/>
        </a:p>
      </dgm:t>
    </dgm:pt>
    <dgm:pt modelId="{C8DFCF16-2CF7-4466-A314-4745F672BC5A}" type="pres">
      <dgm:prSet presAssocID="{9B35F51D-1CC4-4B18-BD7B-B8E9832C465F}" presName="descendantText" presStyleLbl="alignAccFollowNode1" presStyleIdx="0" presStyleCnt="4">
        <dgm:presLayoutVars>
          <dgm:bulletEnabled val="1"/>
        </dgm:presLayoutVars>
      </dgm:prSet>
      <dgm:spPr/>
      <dgm:t>
        <a:bodyPr/>
        <a:lstStyle/>
        <a:p>
          <a:endParaRPr lang="en-US"/>
        </a:p>
      </dgm:t>
    </dgm:pt>
    <dgm:pt modelId="{E92917A6-204C-4CD7-8F25-41A9FFC32873}" type="pres">
      <dgm:prSet presAssocID="{FF25F7EA-6BC3-45CE-AC23-49E45AE7DC21}" presName="sp" presStyleCnt="0"/>
      <dgm:spPr/>
    </dgm:pt>
    <dgm:pt modelId="{F7C45ED7-9DEF-46A4-BFF0-96ACEFED442D}" type="pres">
      <dgm:prSet presAssocID="{DA5F102B-8E8D-4D9F-8C64-780293A5667B}" presName="linNode" presStyleCnt="0"/>
      <dgm:spPr/>
    </dgm:pt>
    <dgm:pt modelId="{0C79BAFB-3C4E-4BB3-BBD2-B6F3716988C2}" type="pres">
      <dgm:prSet presAssocID="{DA5F102B-8E8D-4D9F-8C64-780293A5667B}" presName="parentText" presStyleLbl="node1" presStyleIdx="1" presStyleCnt="4">
        <dgm:presLayoutVars>
          <dgm:chMax val="1"/>
          <dgm:bulletEnabled val="1"/>
        </dgm:presLayoutVars>
      </dgm:prSet>
      <dgm:spPr/>
      <dgm:t>
        <a:bodyPr/>
        <a:lstStyle/>
        <a:p>
          <a:endParaRPr lang="en-US"/>
        </a:p>
      </dgm:t>
    </dgm:pt>
    <dgm:pt modelId="{F6AF88CB-B1BE-4797-B00D-E29CA01CD959}" type="pres">
      <dgm:prSet presAssocID="{DA5F102B-8E8D-4D9F-8C64-780293A5667B}" presName="descendantText" presStyleLbl="alignAccFollowNode1" presStyleIdx="1" presStyleCnt="4">
        <dgm:presLayoutVars>
          <dgm:bulletEnabled val="1"/>
        </dgm:presLayoutVars>
      </dgm:prSet>
      <dgm:spPr/>
      <dgm:t>
        <a:bodyPr/>
        <a:lstStyle/>
        <a:p>
          <a:endParaRPr lang="en-US"/>
        </a:p>
      </dgm:t>
    </dgm:pt>
    <dgm:pt modelId="{E0CBFEF1-9769-4F38-B0D5-047CFB86C304}" type="pres">
      <dgm:prSet presAssocID="{3A82C036-6D9C-4E8D-810B-6A7694902570}" presName="sp" presStyleCnt="0"/>
      <dgm:spPr/>
    </dgm:pt>
    <dgm:pt modelId="{2CBE4CAA-AF43-4E68-9E40-3D72E9AEAEEF}" type="pres">
      <dgm:prSet presAssocID="{578B40BA-4850-4484-BF44-3C27F57A0D4A}" presName="linNode" presStyleCnt="0"/>
      <dgm:spPr/>
    </dgm:pt>
    <dgm:pt modelId="{7DD9251F-EF2A-440C-84AD-DEC8F56BC397}" type="pres">
      <dgm:prSet presAssocID="{578B40BA-4850-4484-BF44-3C27F57A0D4A}" presName="parentText" presStyleLbl="node1" presStyleIdx="2" presStyleCnt="4">
        <dgm:presLayoutVars>
          <dgm:chMax val="1"/>
          <dgm:bulletEnabled val="1"/>
        </dgm:presLayoutVars>
      </dgm:prSet>
      <dgm:spPr/>
      <dgm:t>
        <a:bodyPr/>
        <a:lstStyle/>
        <a:p>
          <a:endParaRPr lang="en-US"/>
        </a:p>
      </dgm:t>
    </dgm:pt>
    <dgm:pt modelId="{124497CD-BBDC-431E-B468-299B742FB7CE}" type="pres">
      <dgm:prSet presAssocID="{578B40BA-4850-4484-BF44-3C27F57A0D4A}" presName="descendantText" presStyleLbl="alignAccFollowNode1" presStyleIdx="2" presStyleCnt="4">
        <dgm:presLayoutVars>
          <dgm:bulletEnabled val="1"/>
        </dgm:presLayoutVars>
      </dgm:prSet>
      <dgm:spPr/>
      <dgm:t>
        <a:bodyPr/>
        <a:lstStyle/>
        <a:p>
          <a:endParaRPr lang="en-US"/>
        </a:p>
      </dgm:t>
    </dgm:pt>
    <dgm:pt modelId="{CEB22714-3138-4D02-BEB2-F80C11A12B17}" type="pres">
      <dgm:prSet presAssocID="{7AF08486-540B-484C-B997-16C097A5DA1A}" presName="sp" presStyleCnt="0"/>
      <dgm:spPr/>
    </dgm:pt>
    <dgm:pt modelId="{2875F896-F705-4F6E-A95D-C82F6E47E93B}" type="pres">
      <dgm:prSet presAssocID="{E5884E96-DB6C-44E7-8291-3910D7E4DC7E}" presName="linNode" presStyleCnt="0"/>
      <dgm:spPr/>
    </dgm:pt>
    <dgm:pt modelId="{A6A99362-9DB1-4789-A0DE-B046ED0ED770}" type="pres">
      <dgm:prSet presAssocID="{E5884E96-DB6C-44E7-8291-3910D7E4DC7E}" presName="parentText" presStyleLbl="node1" presStyleIdx="3" presStyleCnt="4">
        <dgm:presLayoutVars>
          <dgm:chMax val="1"/>
          <dgm:bulletEnabled val="1"/>
        </dgm:presLayoutVars>
      </dgm:prSet>
      <dgm:spPr/>
      <dgm:t>
        <a:bodyPr/>
        <a:lstStyle/>
        <a:p>
          <a:endParaRPr lang="en-US"/>
        </a:p>
      </dgm:t>
    </dgm:pt>
    <dgm:pt modelId="{9F564997-8B00-492F-A82B-E4694D4E736B}" type="pres">
      <dgm:prSet presAssocID="{E5884E96-DB6C-44E7-8291-3910D7E4DC7E}" presName="descendantText" presStyleLbl="alignAccFollowNode1" presStyleIdx="3" presStyleCnt="4">
        <dgm:presLayoutVars>
          <dgm:bulletEnabled val="1"/>
        </dgm:presLayoutVars>
      </dgm:prSet>
      <dgm:spPr/>
      <dgm:t>
        <a:bodyPr/>
        <a:lstStyle/>
        <a:p>
          <a:endParaRPr lang="en-US"/>
        </a:p>
      </dgm:t>
    </dgm:pt>
  </dgm:ptLst>
  <dgm:cxnLst>
    <dgm:cxn modelId="{8DAC1C6E-76E3-4455-B1B1-DDF4AD04D1BF}" type="presOf" srcId="{9B35F51D-1CC4-4B18-BD7B-B8E9832C465F}" destId="{D14E32F9-8104-4688-9AA5-BC5426397BE3}" srcOrd="0" destOrd="0" presId="urn:microsoft.com/office/officeart/2005/8/layout/vList5"/>
    <dgm:cxn modelId="{2B761BBA-2013-4CD7-9760-4DCD03B2F029}" srcId="{9B35F51D-1CC4-4B18-BD7B-B8E9832C465F}" destId="{DF3E4058-E670-4650-9920-C97DA6B5B2F3}" srcOrd="1" destOrd="0" parTransId="{D999A1D6-7B21-498D-80E2-C4809CA9DFEF}" sibTransId="{DB4C804B-1290-4482-8FE6-728B3CA213F1}"/>
    <dgm:cxn modelId="{F34E1F6C-5AD1-4C6D-AACD-FF0DEC9C57F7}" srcId="{8F4E32CC-D36D-4738-83A2-3CD54C912644}" destId="{578B40BA-4850-4484-BF44-3C27F57A0D4A}" srcOrd="2" destOrd="0" parTransId="{6C699353-FD33-404E-99B4-B463FAE8792A}" sibTransId="{7AF08486-540B-484C-B997-16C097A5DA1A}"/>
    <dgm:cxn modelId="{D05B321E-9198-45AD-9A44-7F964EC17931}" type="presOf" srcId="{8F4E32CC-D36D-4738-83A2-3CD54C912644}" destId="{6A8CC534-3ED1-4F1D-9E73-3F201B285883}" srcOrd="0" destOrd="0" presId="urn:microsoft.com/office/officeart/2005/8/layout/vList5"/>
    <dgm:cxn modelId="{C7FAE5F1-4A17-4608-A40D-9C629CAB0370}" type="presOf" srcId="{B20998EA-12A9-4AF3-A945-C01E34315859}" destId="{9F564997-8B00-492F-A82B-E4694D4E736B}" srcOrd="0" destOrd="1" presId="urn:microsoft.com/office/officeart/2005/8/layout/vList5"/>
    <dgm:cxn modelId="{EA7C9EC5-87EF-491E-BC3A-D5BC874039A6}" srcId="{8F4E32CC-D36D-4738-83A2-3CD54C912644}" destId="{E5884E96-DB6C-44E7-8291-3910D7E4DC7E}" srcOrd="3" destOrd="0" parTransId="{7C416242-AF18-402F-B187-F255FC241D8D}" sibTransId="{2F1295B8-34FA-4ADE-A24F-F26E3E6D3534}"/>
    <dgm:cxn modelId="{9C814B4C-031B-45FD-A243-006FBC4D30BC}" type="presOf" srcId="{DF3E4058-E670-4650-9920-C97DA6B5B2F3}" destId="{C8DFCF16-2CF7-4466-A314-4745F672BC5A}" srcOrd="0" destOrd="1" presId="urn:microsoft.com/office/officeart/2005/8/layout/vList5"/>
    <dgm:cxn modelId="{1AFD5212-A0F7-400D-B225-C6F51677A552}" type="presOf" srcId="{05A9B05D-DD6B-4BCF-B7B1-9A37DA81575B}" destId="{F6AF88CB-B1BE-4797-B00D-E29CA01CD959}" srcOrd="0" destOrd="1" presId="urn:microsoft.com/office/officeart/2005/8/layout/vList5"/>
    <dgm:cxn modelId="{DDDA89ED-A5ED-4CEC-B42C-FF319FC1D3C7}" srcId="{8F4E32CC-D36D-4738-83A2-3CD54C912644}" destId="{9B35F51D-1CC4-4B18-BD7B-B8E9832C465F}" srcOrd="0" destOrd="0" parTransId="{B147A01C-5BD1-433A-9BEB-284588D1EE70}" sibTransId="{FF25F7EA-6BC3-45CE-AC23-49E45AE7DC21}"/>
    <dgm:cxn modelId="{7ED2E3AB-B967-49DB-A869-C491861FE3D2}" srcId="{9B35F51D-1CC4-4B18-BD7B-B8E9832C465F}" destId="{5A778A39-3695-468D-94B8-9FF3D4A02D47}" srcOrd="0" destOrd="0" parTransId="{C7B72E38-CA19-4E8B-868A-994219F0474B}" sibTransId="{87F482FF-EAD3-4C8D-92E4-1C1D931064A4}"/>
    <dgm:cxn modelId="{319743CC-5560-4724-867C-81A15A4F58A2}" type="presOf" srcId="{E5884E96-DB6C-44E7-8291-3910D7E4DC7E}" destId="{A6A99362-9DB1-4789-A0DE-B046ED0ED770}" srcOrd="0" destOrd="0" presId="urn:microsoft.com/office/officeart/2005/8/layout/vList5"/>
    <dgm:cxn modelId="{8969CF28-8D42-401A-B0C6-23DE109B0BFB}" type="presOf" srcId="{DE3E85BD-97CF-41A8-A44D-019126C0EF61}" destId="{124497CD-BBDC-431E-B468-299B742FB7CE}" srcOrd="0" destOrd="1" presId="urn:microsoft.com/office/officeart/2005/8/layout/vList5"/>
    <dgm:cxn modelId="{CF13B92C-C2EF-4870-AF88-A3B3E82C8B5F}" type="presOf" srcId="{4E65D344-8EF2-429D-B2F0-DC42B8E6FAD1}" destId="{9F564997-8B00-492F-A82B-E4694D4E736B}" srcOrd="0" destOrd="0" presId="urn:microsoft.com/office/officeart/2005/8/layout/vList5"/>
    <dgm:cxn modelId="{A5E6480F-73B2-4A3E-9ED2-3D883CD340E3}" srcId="{8F4E32CC-D36D-4738-83A2-3CD54C912644}" destId="{DA5F102B-8E8D-4D9F-8C64-780293A5667B}" srcOrd="1" destOrd="0" parTransId="{2F31842A-CED6-46BB-AA34-12DD6A23C513}" sibTransId="{3A82C036-6D9C-4E8D-810B-6A7694902570}"/>
    <dgm:cxn modelId="{4C598EDE-DF98-4413-956D-36C219F2438B}" type="presOf" srcId="{DA5F102B-8E8D-4D9F-8C64-780293A5667B}" destId="{0C79BAFB-3C4E-4BB3-BBD2-B6F3716988C2}" srcOrd="0" destOrd="0" presId="urn:microsoft.com/office/officeart/2005/8/layout/vList5"/>
    <dgm:cxn modelId="{A893C493-7E1E-48DA-88C9-E51D8A287CEF}" type="presOf" srcId="{E0818507-BAEA-416F-A7F9-DB55797544A8}" destId="{F6AF88CB-B1BE-4797-B00D-E29CA01CD959}" srcOrd="0" destOrd="0" presId="urn:microsoft.com/office/officeart/2005/8/layout/vList5"/>
    <dgm:cxn modelId="{E55E8F64-68B6-4774-8AD5-A490B2FEC5F4}" type="presOf" srcId="{578B40BA-4850-4484-BF44-3C27F57A0D4A}" destId="{7DD9251F-EF2A-440C-84AD-DEC8F56BC397}" srcOrd="0" destOrd="0" presId="urn:microsoft.com/office/officeart/2005/8/layout/vList5"/>
    <dgm:cxn modelId="{08279877-9DA0-46CF-B518-D08757136C0B}" srcId="{DA5F102B-8E8D-4D9F-8C64-780293A5667B}" destId="{05A9B05D-DD6B-4BCF-B7B1-9A37DA81575B}" srcOrd="1" destOrd="0" parTransId="{11F6CD35-4B80-4A43-AA3B-4FDAB507974B}" sibTransId="{A45AEB6A-99AD-457C-8364-25AB93029E72}"/>
    <dgm:cxn modelId="{8B83612C-531B-43E7-878B-7905BCC02A9A}" type="presOf" srcId="{78965C7F-4769-44CF-85FF-D1206492C4D1}" destId="{124497CD-BBDC-431E-B468-299B742FB7CE}" srcOrd="0" destOrd="0" presId="urn:microsoft.com/office/officeart/2005/8/layout/vList5"/>
    <dgm:cxn modelId="{611449BE-D964-4178-976C-127C0959BF61}" srcId="{E5884E96-DB6C-44E7-8291-3910D7E4DC7E}" destId="{B20998EA-12A9-4AF3-A945-C01E34315859}" srcOrd="1" destOrd="0" parTransId="{1C5CD198-7B16-471D-8730-657ADB7D9F3B}" sibTransId="{17FA5F2B-7A1B-4B72-9B89-63BD564D72E2}"/>
    <dgm:cxn modelId="{286375EF-E933-4D96-9E44-F28862B329C8}" srcId="{578B40BA-4850-4484-BF44-3C27F57A0D4A}" destId="{78965C7F-4769-44CF-85FF-D1206492C4D1}" srcOrd="0" destOrd="0" parTransId="{DC9A9FEE-9C31-49C6-85AA-5E54FFE1E8C5}" sibTransId="{DEA6D3B4-DEC8-49C7-9880-971DE3BFF6D7}"/>
    <dgm:cxn modelId="{8DD76A83-F401-46D8-9ECC-EB495F4AFF36}" srcId="{DA5F102B-8E8D-4D9F-8C64-780293A5667B}" destId="{E0818507-BAEA-416F-A7F9-DB55797544A8}" srcOrd="0" destOrd="0" parTransId="{BC5A479C-8548-44F4-AAF6-A3A0D928B998}" sibTransId="{34B39B66-813C-441B-9BDC-A9C5EFE53A28}"/>
    <dgm:cxn modelId="{51F35D4A-F440-4FE0-918B-408AA25EB5FD}" srcId="{E5884E96-DB6C-44E7-8291-3910D7E4DC7E}" destId="{4E65D344-8EF2-429D-B2F0-DC42B8E6FAD1}" srcOrd="0" destOrd="0" parTransId="{CA5B5015-4DD1-408B-B592-E34DA23619DB}" sibTransId="{5B4E01B0-77F0-4A5A-B85D-762471BFD6F8}"/>
    <dgm:cxn modelId="{86BA40EF-DAA6-492A-A3A4-6421DBF51EBA}" type="presOf" srcId="{5A778A39-3695-468D-94B8-9FF3D4A02D47}" destId="{C8DFCF16-2CF7-4466-A314-4745F672BC5A}" srcOrd="0" destOrd="0" presId="urn:microsoft.com/office/officeart/2005/8/layout/vList5"/>
    <dgm:cxn modelId="{363883FE-BE76-4C14-9FD0-0914C9B61EC5}" srcId="{578B40BA-4850-4484-BF44-3C27F57A0D4A}" destId="{DE3E85BD-97CF-41A8-A44D-019126C0EF61}" srcOrd="1" destOrd="0" parTransId="{F21EB98B-9AF7-4490-A6F3-9EA789D9D4D8}" sibTransId="{E9E91032-1ACA-419D-AB4D-ECCB5D3D8E52}"/>
    <dgm:cxn modelId="{AD2289EB-0332-42EC-8BBE-06331679EBD6}" type="presParOf" srcId="{6A8CC534-3ED1-4F1D-9E73-3F201B285883}" destId="{45CBDEFE-F02F-421C-8C4B-EA8821D2809D}" srcOrd="0" destOrd="0" presId="urn:microsoft.com/office/officeart/2005/8/layout/vList5"/>
    <dgm:cxn modelId="{A4059135-8B39-4BA4-BFBC-4AB3A48BF49C}" type="presParOf" srcId="{45CBDEFE-F02F-421C-8C4B-EA8821D2809D}" destId="{D14E32F9-8104-4688-9AA5-BC5426397BE3}" srcOrd="0" destOrd="0" presId="urn:microsoft.com/office/officeart/2005/8/layout/vList5"/>
    <dgm:cxn modelId="{8B586BD4-91A7-4092-9372-B42DA7FBE671}" type="presParOf" srcId="{45CBDEFE-F02F-421C-8C4B-EA8821D2809D}" destId="{C8DFCF16-2CF7-4466-A314-4745F672BC5A}" srcOrd="1" destOrd="0" presId="urn:microsoft.com/office/officeart/2005/8/layout/vList5"/>
    <dgm:cxn modelId="{AAE8DC21-BF79-4941-B06D-D6B14446BB17}" type="presParOf" srcId="{6A8CC534-3ED1-4F1D-9E73-3F201B285883}" destId="{E92917A6-204C-4CD7-8F25-41A9FFC32873}" srcOrd="1" destOrd="0" presId="urn:microsoft.com/office/officeart/2005/8/layout/vList5"/>
    <dgm:cxn modelId="{769B74F7-ED2C-4A11-B280-15B08E941A9B}" type="presParOf" srcId="{6A8CC534-3ED1-4F1D-9E73-3F201B285883}" destId="{F7C45ED7-9DEF-46A4-BFF0-96ACEFED442D}" srcOrd="2" destOrd="0" presId="urn:microsoft.com/office/officeart/2005/8/layout/vList5"/>
    <dgm:cxn modelId="{9F315A5E-2B1A-44CD-A471-225C5B86BBFB}" type="presParOf" srcId="{F7C45ED7-9DEF-46A4-BFF0-96ACEFED442D}" destId="{0C79BAFB-3C4E-4BB3-BBD2-B6F3716988C2}" srcOrd="0" destOrd="0" presId="urn:microsoft.com/office/officeart/2005/8/layout/vList5"/>
    <dgm:cxn modelId="{52CFAE4D-2534-4379-82D6-D033A81FCFE3}" type="presParOf" srcId="{F7C45ED7-9DEF-46A4-BFF0-96ACEFED442D}" destId="{F6AF88CB-B1BE-4797-B00D-E29CA01CD959}" srcOrd="1" destOrd="0" presId="urn:microsoft.com/office/officeart/2005/8/layout/vList5"/>
    <dgm:cxn modelId="{8130EA2D-E4F6-407B-932C-5EF9AA13C110}" type="presParOf" srcId="{6A8CC534-3ED1-4F1D-9E73-3F201B285883}" destId="{E0CBFEF1-9769-4F38-B0D5-047CFB86C304}" srcOrd="3" destOrd="0" presId="urn:microsoft.com/office/officeart/2005/8/layout/vList5"/>
    <dgm:cxn modelId="{6471BB44-DBBA-4C72-BAF2-1FE8C03EBE0F}" type="presParOf" srcId="{6A8CC534-3ED1-4F1D-9E73-3F201B285883}" destId="{2CBE4CAA-AF43-4E68-9E40-3D72E9AEAEEF}" srcOrd="4" destOrd="0" presId="urn:microsoft.com/office/officeart/2005/8/layout/vList5"/>
    <dgm:cxn modelId="{314C2E43-F971-47F6-830E-80F1699D3678}" type="presParOf" srcId="{2CBE4CAA-AF43-4E68-9E40-3D72E9AEAEEF}" destId="{7DD9251F-EF2A-440C-84AD-DEC8F56BC397}" srcOrd="0" destOrd="0" presId="urn:microsoft.com/office/officeart/2005/8/layout/vList5"/>
    <dgm:cxn modelId="{A30BDB5C-1433-47FB-85B7-789B48768175}" type="presParOf" srcId="{2CBE4CAA-AF43-4E68-9E40-3D72E9AEAEEF}" destId="{124497CD-BBDC-431E-B468-299B742FB7CE}" srcOrd="1" destOrd="0" presId="urn:microsoft.com/office/officeart/2005/8/layout/vList5"/>
    <dgm:cxn modelId="{53751115-4E00-44F0-8521-3B8349F6A70E}" type="presParOf" srcId="{6A8CC534-3ED1-4F1D-9E73-3F201B285883}" destId="{CEB22714-3138-4D02-BEB2-F80C11A12B17}" srcOrd="5" destOrd="0" presId="urn:microsoft.com/office/officeart/2005/8/layout/vList5"/>
    <dgm:cxn modelId="{EB254E7A-CD11-43E5-A845-1DD9F360B39A}" type="presParOf" srcId="{6A8CC534-3ED1-4F1D-9E73-3F201B285883}" destId="{2875F896-F705-4F6E-A95D-C82F6E47E93B}" srcOrd="6" destOrd="0" presId="urn:microsoft.com/office/officeart/2005/8/layout/vList5"/>
    <dgm:cxn modelId="{DAC68DBC-D769-4F33-B132-D1ADD2D7BBC9}" type="presParOf" srcId="{2875F896-F705-4F6E-A95D-C82F6E47E93B}" destId="{A6A99362-9DB1-4789-A0DE-B046ED0ED770}" srcOrd="0" destOrd="0" presId="urn:microsoft.com/office/officeart/2005/8/layout/vList5"/>
    <dgm:cxn modelId="{10622404-95E3-48F7-A7F8-2E1E5A30C7D6}" type="presParOf" srcId="{2875F896-F705-4F6E-A95D-C82F6E47E93B}" destId="{9F564997-8B00-492F-A82B-E4694D4E73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4E32CC-D36D-4738-83A2-3CD54C91264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B35F51D-1CC4-4B18-BD7B-B8E9832C465F}">
      <dgm:prSet phldrT="[Text]"/>
      <dgm:spPr>
        <a:solidFill>
          <a:srgbClr val="005480"/>
        </a:solidFill>
        <a:scene3d>
          <a:camera prst="orthographicFront"/>
          <a:lightRig rig="threePt" dir="t"/>
        </a:scene3d>
        <a:sp3d>
          <a:bevelT/>
        </a:sp3d>
      </dgm:spPr>
      <dgm:t>
        <a:bodyPr/>
        <a:lstStyle/>
        <a:p>
          <a:r>
            <a:rPr lang="en-US" dirty="0" smtClean="0">
              <a:latin typeface="Georgia" pitchFamily="18" charset="0"/>
            </a:rPr>
            <a:t>Introduce the skill</a:t>
          </a:r>
          <a:endParaRPr lang="en-US" dirty="0">
            <a:latin typeface="Georgia" pitchFamily="18" charset="0"/>
          </a:endParaRPr>
        </a:p>
      </dgm:t>
    </dgm:pt>
    <dgm:pt modelId="{B147A01C-5BD1-433A-9BEB-284588D1EE70}" type="parTrans" cxnId="{DDDA89ED-A5ED-4CEC-B42C-FF319FC1D3C7}">
      <dgm:prSet/>
      <dgm:spPr/>
      <dgm:t>
        <a:bodyPr/>
        <a:lstStyle/>
        <a:p>
          <a:endParaRPr lang="en-US"/>
        </a:p>
      </dgm:t>
    </dgm:pt>
    <dgm:pt modelId="{FF25F7EA-6BC3-45CE-AC23-49E45AE7DC21}" type="sibTrans" cxnId="{DDDA89ED-A5ED-4CEC-B42C-FF319FC1D3C7}">
      <dgm:prSet/>
      <dgm:spPr/>
      <dgm:t>
        <a:bodyPr/>
        <a:lstStyle/>
        <a:p>
          <a:endParaRPr lang="en-US"/>
        </a:p>
      </dgm:t>
    </dgm:pt>
    <dgm:pt modelId="{5A778A39-3695-468D-94B8-9FF3D4A02D47}">
      <dgm:prSet/>
      <dgm:spPr>
        <a:solidFill>
          <a:srgbClr val="005480">
            <a:alpha val="10000"/>
          </a:srgbClr>
        </a:solidFill>
        <a:ln>
          <a:solidFill>
            <a:srgbClr val="005480">
              <a:alpha val="10000"/>
            </a:srgbClr>
          </a:solidFill>
        </a:ln>
      </dgm:spPr>
      <dgm:t>
        <a:bodyPr/>
        <a:lstStyle/>
        <a:p>
          <a:r>
            <a:rPr lang="en-US" dirty="0" smtClean="0">
              <a:solidFill>
                <a:srgbClr val="5D564B"/>
              </a:solidFill>
              <a:latin typeface="Georgia" pitchFamily="18" charset="0"/>
            </a:rPr>
            <a:t>“When was the last time you had a disagreement with someone?”</a:t>
          </a:r>
        </a:p>
      </dgm:t>
    </dgm:pt>
    <dgm:pt modelId="{C7B72E38-CA19-4E8B-868A-994219F0474B}" type="parTrans" cxnId="{7ED2E3AB-B967-49DB-A869-C491861FE3D2}">
      <dgm:prSet/>
      <dgm:spPr/>
      <dgm:t>
        <a:bodyPr/>
        <a:lstStyle/>
        <a:p>
          <a:endParaRPr lang="en-US"/>
        </a:p>
      </dgm:t>
    </dgm:pt>
    <dgm:pt modelId="{87F482FF-EAD3-4C8D-92E4-1C1D931064A4}" type="sibTrans" cxnId="{7ED2E3AB-B967-49DB-A869-C491861FE3D2}">
      <dgm:prSet/>
      <dgm:spPr/>
      <dgm:t>
        <a:bodyPr/>
        <a:lstStyle/>
        <a:p>
          <a:endParaRPr lang="en-US"/>
        </a:p>
      </dgm:t>
    </dgm:pt>
    <dgm:pt modelId="{DA5F102B-8E8D-4D9F-8C64-780293A5667B}">
      <dgm:prSet/>
      <dgm:spPr>
        <a:scene3d>
          <a:camera prst="orthographicFront"/>
          <a:lightRig rig="threePt" dir="t"/>
        </a:scene3d>
        <a:sp3d>
          <a:bevelT/>
        </a:sp3d>
      </dgm:spPr>
      <dgm:t>
        <a:bodyPr/>
        <a:lstStyle/>
        <a:p>
          <a:r>
            <a:rPr lang="en-US" dirty="0" smtClean="0">
              <a:latin typeface="Georgia" pitchFamily="18" charset="0"/>
            </a:rPr>
            <a:t>Describe appropriate behavior</a:t>
          </a:r>
        </a:p>
      </dgm:t>
    </dgm:pt>
    <dgm:pt modelId="{2F31842A-CED6-46BB-AA34-12DD6A23C513}" type="parTrans" cxnId="{A5E6480F-73B2-4A3E-9ED2-3D883CD340E3}">
      <dgm:prSet/>
      <dgm:spPr/>
      <dgm:t>
        <a:bodyPr/>
        <a:lstStyle/>
        <a:p>
          <a:endParaRPr lang="en-US"/>
        </a:p>
      </dgm:t>
    </dgm:pt>
    <dgm:pt modelId="{3A82C036-6D9C-4E8D-810B-6A7694902570}" type="sibTrans" cxnId="{A5E6480F-73B2-4A3E-9ED2-3D883CD340E3}">
      <dgm:prSet/>
      <dgm:spPr/>
      <dgm:t>
        <a:bodyPr/>
        <a:lstStyle/>
        <a:p>
          <a:endParaRPr lang="en-US"/>
        </a:p>
      </dgm:t>
    </dgm:pt>
    <dgm:pt modelId="{E0818507-BAEA-416F-A7F9-DB55797544A8}">
      <dgm:prSet/>
      <dgm:spPr>
        <a:solidFill>
          <a:srgbClr val="E86C1F">
            <a:alpha val="10000"/>
          </a:srgbClr>
        </a:solidFill>
        <a:ln>
          <a:solidFill>
            <a:srgbClr val="E86C1F">
              <a:alpha val="10000"/>
            </a:srgbClr>
          </a:solidFill>
        </a:ln>
      </dgm:spPr>
      <dgm:t>
        <a:bodyPr/>
        <a:lstStyle/>
        <a:p>
          <a:r>
            <a:rPr lang="en-US" dirty="0" smtClean="0">
              <a:solidFill>
                <a:srgbClr val="5D564B"/>
              </a:solidFill>
              <a:latin typeface="Georgia" pitchFamily="18" charset="0"/>
            </a:rPr>
            <a:t>“When you disagree, remember to look at the person, use a pleasant voice, tell why you feel differently, give a reason, then listen to the other person.”  </a:t>
          </a:r>
        </a:p>
      </dgm:t>
    </dgm:pt>
    <dgm:pt modelId="{BC5A479C-8548-44F4-AAF6-A3A0D928B998}" type="parTrans" cxnId="{8DD76A83-F401-46D8-9ECC-EB495F4AFF36}">
      <dgm:prSet/>
      <dgm:spPr/>
      <dgm:t>
        <a:bodyPr/>
        <a:lstStyle/>
        <a:p>
          <a:endParaRPr lang="en-US"/>
        </a:p>
      </dgm:t>
    </dgm:pt>
    <dgm:pt modelId="{34B39B66-813C-441B-9BDC-A9C5EFE53A28}" type="sibTrans" cxnId="{8DD76A83-F401-46D8-9ECC-EB495F4AFF36}">
      <dgm:prSet/>
      <dgm:spPr/>
      <dgm:t>
        <a:bodyPr/>
        <a:lstStyle/>
        <a:p>
          <a:endParaRPr lang="en-US"/>
        </a:p>
      </dgm:t>
    </dgm:pt>
    <dgm:pt modelId="{578B40BA-4850-4484-BF44-3C27F57A0D4A}">
      <dgm:prSet/>
      <dgm:spPr>
        <a:solidFill>
          <a:srgbClr val="4DB3D0"/>
        </a:solidFill>
        <a:scene3d>
          <a:camera prst="orthographicFront"/>
          <a:lightRig rig="threePt" dir="t"/>
        </a:scene3d>
        <a:sp3d>
          <a:bevelT/>
        </a:sp3d>
      </dgm:spPr>
      <dgm:t>
        <a:bodyPr/>
        <a:lstStyle/>
        <a:p>
          <a:r>
            <a:rPr lang="en-US" dirty="0" smtClean="0">
              <a:latin typeface="Georgia" pitchFamily="18" charset="0"/>
            </a:rPr>
            <a:t>Give a reason</a:t>
          </a:r>
        </a:p>
      </dgm:t>
    </dgm:pt>
    <dgm:pt modelId="{6C699353-FD33-404E-99B4-B463FAE8792A}" type="parTrans" cxnId="{F34E1F6C-5AD1-4C6D-AACD-FF0DEC9C57F7}">
      <dgm:prSet/>
      <dgm:spPr/>
      <dgm:t>
        <a:bodyPr/>
        <a:lstStyle/>
        <a:p>
          <a:endParaRPr lang="en-US"/>
        </a:p>
      </dgm:t>
    </dgm:pt>
    <dgm:pt modelId="{7AF08486-540B-484C-B997-16C097A5DA1A}" type="sibTrans" cxnId="{F34E1F6C-5AD1-4C6D-AACD-FF0DEC9C57F7}">
      <dgm:prSet/>
      <dgm:spPr/>
      <dgm:t>
        <a:bodyPr/>
        <a:lstStyle/>
        <a:p>
          <a:endParaRPr lang="en-US"/>
        </a:p>
      </dgm:t>
    </dgm:pt>
    <dgm:pt modelId="{78965C7F-4769-44CF-85FF-D1206492C4D1}">
      <dgm:prSet/>
      <dgm:spPr>
        <a:solidFill>
          <a:srgbClr val="4DB3D0">
            <a:alpha val="10000"/>
          </a:srgbClr>
        </a:solidFill>
        <a:ln>
          <a:solidFill>
            <a:srgbClr val="4DB3D0">
              <a:alpha val="10000"/>
            </a:srgbClr>
          </a:solidFill>
        </a:ln>
      </dgm:spPr>
      <dgm:t>
        <a:bodyPr/>
        <a:lstStyle/>
        <a:p>
          <a:r>
            <a:rPr lang="en-US" dirty="0" smtClean="0">
              <a:solidFill>
                <a:srgbClr val="5D564B"/>
              </a:solidFill>
              <a:latin typeface="Georgia" pitchFamily="18" charset="0"/>
            </a:rPr>
            <a:t>“That way, people are more likely to listen to your side of the story.”</a:t>
          </a:r>
        </a:p>
      </dgm:t>
    </dgm:pt>
    <dgm:pt modelId="{DC9A9FEE-9C31-49C6-85AA-5E54FFE1E8C5}" type="parTrans" cxnId="{286375EF-E933-4D96-9E44-F28862B329C8}">
      <dgm:prSet/>
      <dgm:spPr/>
      <dgm:t>
        <a:bodyPr/>
        <a:lstStyle/>
        <a:p>
          <a:endParaRPr lang="en-US"/>
        </a:p>
      </dgm:t>
    </dgm:pt>
    <dgm:pt modelId="{DEA6D3B4-DEC8-49C7-9880-971DE3BFF6D7}" type="sibTrans" cxnId="{286375EF-E933-4D96-9E44-F28862B329C8}">
      <dgm:prSet/>
      <dgm:spPr/>
      <dgm:t>
        <a:bodyPr/>
        <a:lstStyle/>
        <a:p>
          <a:endParaRPr lang="en-US"/>
        </a:p>
      </dgm:t>
    </dgm:pt>
    <dgm:pt modelId="{E5884E96-DB6C-44E7-8291-3910D7E4DC7E}">
      <dgm:prSet/>
      <dgm:spPr>
        <a:solidFill>
          <a:srgbClr val="AFBD21"/>
        </a:solidFill>
        <a:scene3d>
          <a:camera prst="orthographicFront"/>
          <a:lightRig rig="threePt" dir="t"/>
        </a:scene3d>
        <a:sp3d>
          <a:bevelT/>
        </a:sp3d>
      </dgm:spPr>
      <dgm:t>
        <a:bodyPr/>
        <a:lstStyle/>
        <a:p>
          <a:r>
            <a:rPr lang="en-US" dirty="0" smtClean="0">
              <a:latin typeface="Georgia" pitchFamily="18" charset="0"/>
            </a:rPr>
            <a:t>Practice</a:t>
          </a:r>
        </a:p>
      </dgm:t>
    </dgm:pt>
    <dgm:pt modelId="{7C416242-AF18-402F-B187-F255FC241D8D}" type="parTrans" cxnId="{EA7C9EC5-87EF-491E-BC3A-D5BC874039A6}">
      <dgm:prSet/>
      <dgm:spPr/>
      <dgm:t>
        <a:bodyPr/>
        <a:lstStyle/>
        <a:p>
          <a:endParaRPr lang="en-US"/>
        </a:p>
      </dgm:t>
    </dgm:pt>
    <dgm:pt modelId="{2F1295B8-34FA-4ADE-A24F-F26E3E6D3534}" type="sibTrans" cxnId="{EA7C9EC5-87EF-491E-BC3A-D5BC874039A6}">
      <dgm:prSet/>
      <dgm:spPr/>
      <dgm:t>
        <a:bodyPr/>
        <a:lstStyle/>
        <a:p>
          <a:endParaRPr lang="en-US"/>
        </a:p>
      </dgm:t>
    </dgm:pt>
    <dgm:pt modelId="{4E65D344-8EF2-429D-B2F0-DC42B8E6FAD1}">
      <dgm:prSet/>
      <dgm:spPr>
        <a:solidFill>
          <a:srgbClr val="AFBD21">
            <a:alpha val="10000"/>
          </a:srgbClr>
        </a:solidFill>
        <a:ln>
          <a:solidFill>
            <a:srgbClr val="AFBD21">
              <a:alpha val="10000"/>
            </a:srgbClr>
          </a:solidFill>
        </a:ln>
      </dgm:spPr>
      <dgm:t>
        <a:bodyPr/>
        <a:lstStyle/>
        <a:p>
          <a:r>
            <a:rPr lang="en-US" dirty="0" smtClean="0">
              <a:solidFill>
                <a:srgbClr val="5D564B"/>
              </a:solidFill>
              <a:latin typeface="Georgia" pitchFamily="18" charset="0"/>
            </a:rPr>
            <a:t>“Let’s practice disagreeing appropriately now to prepare for tomorrow’s debate.”</a:t>
          </a:r>
        </a:p>
      </dgm:t>
    </dgm:pt>
    <dgm:pt modelId="{CA5B5015-4DD1-408B-B592-E34DA23619DB}" type="parTrans" cxnId="{51F35D4A-F440-4FE0-918B-408AA25EB5FD}">
      <dgm:prSet/>
      <dgm:spPr/>
      <dgm:t>
        <a:bodyPr/>
        <a:lstStyle/>
        <a:p>
          <a:endParaRPr lang="en-US"/>
        </a:p>
      </dgm:t>
    </dgm:pt>
    <dgm:pt modelId="{5B4E01B0-77F0-4A5A-B85D-762471BFD6F8}" type="sibTrans" cxnId="{51F35D4A-F440-4FE0-918B-408AA25EB5FD}">
      <dgm:prSet/>
      <dgm:spPr/>
      <dgm:t>
        <a:bodyPr/>
        <a:lstStyle/>
        <a:p>
          <a:endParaRPr lang="en-US"/>
        </a:p>
      </dgm:t>
    </dgm:pt>
    <dgm:pt modelId="{6A8CC534-3ED1-4F1D-9E73-3F201B285883}" type="pres">
      <dgm:prSet presAssocID="{8F4E32CC-D36D-4738-83A2-3CD54C912644}" presName="Name0" presStyleCnt="0">
        <dgm:presLayoutVars>
          <dgm:dir/>
          <dgm:animLvl val="lvl"/>
          <dgm:resizeHandles val="exact"/>
        </dgm:presLayoutVars>
      </dgm:prSet>
      <dgm:spPr/>
      <dgm:t>
        <a:bodyPr/>
        <a:lstStyle/>
        <a:p>
          <a:endParaRPr lang="en-US"/>
        </a:p>
      </dgm:t>
    </dgm:pt>
    <dgm:pt modelId="{45CBDEFE-F02F-421C-8C4B-EA8821D2809D}" type="pres">
      <dgm:prSet presAssocID="{9B35F51D-1CC4-4B18-BD7B-B8E9832C465F}" presName="linNode" presStyleCnt="0"/>
      <dgm:spPr/>
    </dgm:pt>
    <dgm:pt modelId="{D14E32F9-8104-4688-9AA5-BC5426397BE3}" type="pres">
      <dgm:prSet presAssocID="{9B35F51D-1CC4-4B18-BD7B-B8E9832C465F}" presName="parentText" presStyleLbl="node1" presStyleIdx="0" presStyleCnt="4">
        <dgm:presLayoutVars>
          <dgm:chMax val="1"/>
          <dgm:bulletEnabled val="1"/>
        </dgm:presLayoutVars>
      </dgm:prSet>
      <dgm:spPr/>
      <dgm:t>
        <a:bodyPr/>
        <a:lstStyle/>
        <a:p>
          <a:endParaRPr lang="en-US"/>
        </a:p>
      </dgm:t>
    </dgm:pt>
    <dgm:pt modelId="{C8DFCF16-2CF7-4466-A314-4745F672BC5A}" type="pres">
      <dgm:prSet presAssocID="{9B35F51D-1CC4-4B18-BD7B-B8E9832C465F}" presName="descendantText" presStyleLbl="alignAccFollowNode1" presStyleIdx="0" presStyleCnt="4">
        <dgm:presLayoutVars>
          <dgm:bulletEnabled val="1"/>
        </dgm:presLayoutVars>
      </dgm:prSet>
      <dgm:spPr/>
      <dgm:t>
        <a:bodyPr/>
        <a:lstStyle/>
        <a:p>
          <a:endParaRPr lang="en-US"/>
        </a:p>
      </dgm:t>
    </dgm:pt>
    <dgm:pt modelId="{E92917A6-204C-4CD7-8F25-41A9FFC32873}" type="pres">
      <dgm:prSet presAssocID="{FF25F7EA-6BC3-45CE-AC23-49E45AE7DC21}" presName="sp" presStyleCnt="0"/>
      <dgm:spPr/>
    </dgm:pt>
    <dgm:pt modelId="{F7C45ED7-9DEF-46A4-BFF0-96ACEFED442D}" type="pres">
      <dgm:prSet presAssocID="{DA5F102B-8E8D-4D9F-8C64-780293A5667B}" presName="linNode" presStyleCnt="0"/>
      <dgm:spPr/>
    </dgm:pt>
    <dgm:pt modelId="{0C79BAFB-3C4E-4BB3-BBD2-B6F3716988C2}" type="pres">
      <dgm:prSet presAssocID="{DA5F102B-8E8D-4D9F-8C64-780293A5667B}" presName="parentText" presStyleLbl="node1" presStyleIdx="1" presStyleCnt="4">
        <dgm:presLayoutVars>
          <dgm:chMax val="1"/>
          <dgm:bulletEnabled val="1"/>
        </dgm:presLayoutVars>
      </dgm:prSet>
      <dgm:spPr/>
      <dgm:t>
        <a:bodyPr/>
        <a:lstStyle/>
        <a:p>
          <a:endParaRPr lang="en-US"/>
        </a:p>
      </dgm:t>
    </dgm:pt>
    <dgm:pt modelId="{F6AF88CB-B1BE-4797-B00D-E29CA01CD959}" type="pres">
      <dgm:prSet presAssocID="{DA5F102B-8E8D-4D9F-8C64-780293A5667B}" presName="descendantText" presStyleLbl="alignAccFollowNode1" presStyleIdx="1" presStyleCnt="4">
        <dgm:presLayoutVars>
          <dgm:bulletEnabled val="1"/>
        </dgm:presLayoutVars>
      </dgm:prSet>
      <dgm:spPr/>
      <dgm:t>
        <a:bodyPr/>
        <a:lstStyle/>
        <a:p>
          <a:endParaRPr lang="en-US"/>
        </a:p>
      </dgm:t>
    </dgm:pt>
    <dgm:pt modelId="{E0CBFEF1-9769-4F38-B0D5-047CFB86C304}" type="pres">
      <dgm:prSet presAssocID="{3A82C036-6D9C-4E8D-810B-6A7694902570}" presName="sp" presStyleCnt="0"/>
      <dgm:spPr/>
    </dgm:pt>
    <dgm:pt modelId="{2CBE4CAA-AF43-4E68-9E40-3D72E9AEAEEF}" type="pres">
      <dgm:prSet presAssocID="{578B40BA-4850-4484-BF44-3C27F57A0D4A}" presName="linNode" presStyleCnt="0"/>
      <dgm:spPr/>
    </dgm:pt>
    <dgm:pt modelId="{7DD9251F-EF2A-440C-84AD-DEC8F56BC397}" type="pres">
      <dgm:prSet presAssocID="{578B40BA-4850-4484-BF44-3C27F57A0D4A}" presName="parentText" presStyleLbl="node1" presStyleIdx="2" presStyleCnt="4">
        <dgm:presLayoutVars>
          <dgm:chMax val="1"/>
          <dgm:bulletEnabled val="1"/>
        </dgm:presLayoutVars>
      </dgm:prSet>
      <dgm:spPr/>
      <dgm:t>
        <a:bodyPr/>
        <a:lstStyle/>
        <a:p>
          <a:endParaRPr lang="en-US"/>
        </a:p>
      </dgm:t>
    </dgm:pt>
    <dgm:pt modelId="{124497CD-BBDC-431E-B468-299B742FB7CE}" type="pres">
      <dgm:prSet presAssocID="{578B40BA-4850-4484-BF44-3C27F57A0D4A}" presName="descendantText" presStyleLbl="alignAccFollowNode1" presStyleIdx="2" presStyleCnt="4">
        <dgm:presLayoutVars>
          <dgm:bulletEnabled val="1"/>
        </dgm:presLayoutVars>
      </dgm:prSet>
      <dgm:spPr/>
      <dgm:t>
        <a:bodyPr/>
        <a:lstStyle/>
        <a:p>
          <a:endParaRPr lang="en-US"/>
        </a:p>
      </dgm:t>
    </dgm:pt>
    <dgm:pt modelId="{CEB22714-3138-4D02-BEB2-F80C11A12B17}" type="pres">
      <dgm:prSet presAssocID="{7AF08486-540B-484C-B997-16C097A5DA1A}" presName="sp" presStyleCnt="0"/>
      <dgm:spPr/>
    </dgm:pt>
    <dgm:pt modelId="{2875F896-F705-4F6E-A95D-C82F6E47E93B}" type="pres">
      <dgm:prSet presAssocID="{E5884E96-DB6C-44E7-8291-3910D7E4DC7E}" presName="linNode" presStyleCnt="0"/>
      <dgm:spPr/>
    </dgm:pt>
    <dgm:pt modelId="{A6A99362-9DB1-4789-A0DE-B046ED0ED770}" type="pres">
      <dgm:prSet presAssocID="{E5884E96-DB6C-44E7-8291-3910D7E4DC7E}" presName="parentText" presStyleLbl="node1" presStyleIdx="3" presStyleCnt="4">
        <dgm:presLayoutVars>
          <dgm:chMax val="1"/>
          <dgm:bulletEnabled val="1"/>
        </dgm:presLayoutVars>
      </dgm:prSet>
      <dgm:spPr/>
      <dgm:t>
        <a:bodyPr/>
        <a:lstStyle/>
        <a:p>
          <a:endParaRPr lang="en-US"/>
        </a:p>
      </dgm:t>
    </dgm:pt>
    <dgm:pt modelId="{9F564997-8B00-492F-A82B-E4694D4E736B}" type="pres">
      <dgm:prSet presAssocID="{E5884E96-DB6C-44E7-8291-3910D7E4DC7E}" presName="descendantText" presStyleLbl="alignAccFollowNode1" presStyleIdx="3" presStyleCnt="4">
        <dgm:presLayoutVars>
          <dgm:bulletEnabled val="1"/>
        </dgm:presLayoutVars>
      </dgm:prSet>
      <dgm:spPr/>
      <dgm:t>
        <a:bodyPr/>
        <a:lstStyle/>
        <a:p>
          <a:endParaRPr lang="en-US"/>
        </a:p>
      </dgm:t>
    </dgm:pt>
  </dgm:ptLst>
  <dgm:cxnLst>
    <dgm:cxn modelId="{F34E1F6C-5AD1-4C6D-AACD-FF0DEC9C57F7}" srcId="{8F4E32CC-D36D-4738-83A2-3CD54C912644}" destId="{578B40BA-4850-4484-BF44-3C27F57A0D4A}" srcOrd="2" destOrd="0" parTransId="{6C699353-FD33-404E-99B4-B463FAE8792A}" sibTransId="{7AF08486-540B-484C-B997-16C097A5DA1A}"/>
    <dgm:cxn modelId="{51332331-1F1A-4142-958D-6BC0EEA0954C}" type="presOf" srcId="{9B35F51D-1CC4-4B18-BD7B-B8E9832C465F}" destId="{D14E32F9-8104-4688-9AA5-BC5426397BE3}" srcOrd="0" destOrd="0" presId="urn:microsoft.com/office/officeart/2005/8/layout/vList5"/>
    <dgm:cxn modelId="{4ECCDAFD-34FE-4BD4-A47C-0395BFD700F1}" type="presOf" srcId="{578B40BA-4850-4484-BF44-3C27F57A0D4A}" destId="{7DD9251F-EF2A-440C-84AD-DEC8F56BC397}" srcOrd="0" destOrd="0" presId="urn:microsoft.com/office/officeart/2005/8/layout/vList5"/>
    <dgm:cxn modelId="{EA7C9EC5-87EF-491E-BC3A-D5BC874039A6}" srcId="{8F4E32CC-D36D-4738-83A2-3CD54C912644}" destId="{E5884E96-DB6C-44E7-8291-3910D7E4DC7E}" srcOrd="3" destOrd="0" parTransId="{7C416242-AF18-402F-B187-F255FC241D8D}" sibTransId="{2F1295B8-34FA-4ADE-A24F-F26E3E6D3534}"/>
    <dgm:cxn modelId="{FD3E6232-7AB2-4624-A68F-7F8B95073A64}" type="presOf" srcId="{78965C7F-4769-44CF-85FF-D1206492C4D1}" destId="{124497CD-BBDC-431E-B468-299B742FB7CE}" srcOrd="0" destOrd="0" presId="urn:microsoft.com/office/officeart/2005/8/layout/vList5"/>
    <dgm:cxn modelId="{3D696AA4-F6CE-4FCD-AB54-EAFA8F58CD86}" type="presOf" srcId="{8F4E32CC-D36D-4738-83A2-3CD54C912644}" destId="{6A8CC534-3ED1-4F1D-9E73-3F201B285883}" srcOrd="0" destOrd="0" presId="urn:microsoft.com/office/officeart/2005/8/layout/vList5"/>
    <dgm:cxn modelId="{DDDA89ED-A5ED-4CEC-B42C-FF319FC1D3C7}" srcId="{8F4E32CC-D36D-4738-83A2-3CD54C912644}" destId="{9B35F51D-1CC4-4B18-BD7B-B8E9832C465F}" srcOrd="0" destOrd="0" parTransId="{B147A01C-5BD1-433A-9BEB-284588D1EE70}" sibTransId="{FF25F7EA-6BC3-45CE-AC23-49E45AE7DC21}"/>
    <dgm:cxn modelId="{6FCFECA0-80BF-4DCC-9BAB-591D64951CFB}" type="presOf" srcId="{5A778A39-3695-468D-94B8-9FF3D4A02D47}" destId="{C8DFCF16-2CF7-4466-A314-4745F672BC5A}" srcOrd="0" destOrd="0" presId="urn:microsoft.com/office/officeart/2005/8/layout/vList5"/>
    <dgm:cxn modelId="{BED438A0-2E4B-46A9-B89F-ADE75FF96885}" type="presOf" srcId="{E5884E96-DB6C-44E7-8291-3910D7E4DC7E}" destId="{A6A99362-9DB1-4789-A0DE-B046ED0ED770}" srcOrd="0" destOrd="0" presId="urn:microsoft.com/office/officeart/2005/8/layout/vList5"/>
    <dgm:cxn modelId="{7ED2E3AB-B967-49DB-A869-C491861FE3D2}" srcId="{9B35F51D-1CC4-4B18-BD7B-B8E9832C465F}" destId="{5A778A39-3695-468D-94B8-9FF3D4A02D47}" srcOrd="0" destOrd="0" parTransId="{C7B72E38-CA19-4E8B-868A-994219F0474B}" sibTransId="{87F482FF-EAD3-4C8D-92E4-1C1D931064A4}"/>
    <dgm:cxn modelId="{06A1BD6D-E2CC-4145-8472-0680DBD39A8D}" type="presOf" srcId="{4E65D344-8EF2-429D-B2F0-DC42B8E6FAD1}" destId="{9F564997-8B00-492F-A82B-E4694D4E736B}" srcOrd="0" destOrd="0" presId="urn:microsoft.com/office/officeart/2005/8/layout/vList5"/>
    <dgm:cxn modelId="{A5E6480F-73B2-4A3E-9ED2-3D883CD340E3}" srcId="{8F4E32CC-D36D-4738-83A2-3CD54C912644}" destId="{DA5F102B-8E8D-4D9F-8C64-780293A5667B}" srcOrd="1" destOrd="0" parTransId="{2F31842A-CED6-46BB-AA34-12DD6A23C513}" sibTransId="{3A82C036-6D9C-4E8D-810B-6A7694902570}"/>
    <dgm:cxn modelId="{DDE1C505-0CE9-4397-9BA3-13C54C36A14D}" type="presOf" srcId="{DA5F102B-8E8D-4D9F-8C64-780293A5667B}" destId="{0C79BAFB-3C4E-4BB3-BBD2-B6F3716988C2}" srcOrd="0" destOrd="0" presId="urn:microsoft.com/office/officeart/2005/8/layout/vList5"/>
    <dgm:cxn modelId="{286375EF-E933-4D96-9E44-F28862B329C8}" srcId="{578B40BA-4850-4484-BF44-3C27F57A0D4A}" destId="{78965C7F-4769-44CF-85FF-D1206492C4D1}" srcOrd="0" destOrd="0" parTransId="{DC9A9FEE-9C31-49C6-85AA-5E54FFE1E8C5}" sibTransId="{DEA6D3B4-DEC8-49C7-9880-971DE3BFF6D7}"/>
    <dgm:cxn modelId="{8DD76A83-F401-46D8-9ECC-EB495F4AFF36}" srcId="{DA5F102B-8E8D-4D9F-8C64-780293A5667B}" destId="{E0818507-BAEA-416F-A7F9-DB55797544A8}" srcOrd="0" destOrd="0" parTransId="{BC5A479C-8548-44F4-AAF6-A3A0D928B998}" sibTransId="{34B39B66-813C-441B-9BDC-A9C5EFE53A28}"/>
    <dgm:cxn modelId="{98677CE8-35DE-4C2D-9221-2641DDC0325C}" type="presOf" srcId="{E0818507-BAEA-416F-A7F9-DB55797544A8}" destId="{F6AF88CB-B1BE-4797-B00D-E29CA01CD959}" srcOrd="0" destOrd="0" presId="urn:microsoft.com/office/officeart/2005/8/layout/vList5"/>
    <dgm:cxn modelId="{51F35D4A-F440-4FE0-918B-408AA25EB5FD}" srcId="{E5884E96-DB6C-44E7-8291-3910D7E4DC7E}" destId="{4E65D344-8EF2-429D-B2F0-DC42B8E6FAD1}" srcOrd="0" destOrd="0" parTransId="{CA5B5015-4DD1-408B-B592-E34DA23619DB}" sibTransId="{5B4E01B0-77F0-4A5A-B85D-762471BFD6F8}"/>
    <dgm:cxn modelId="{7F746A1F-5F76-4D99-8156-78CCA6430156}" type="presParOf" srcId="{6A8CC534-3ED1-4F1D-9E73-3F201B285883}" destId="{45CBDEFE-F02F-421C-8C4B-EA8821D2809D}" srcOrd="0" destOrd="0" presId="urn:microsoft.com/office/officeart/2005/8/layout/vList5"/>
    <dgm:cxn modelId="{C28C7851-FCB0-4082-9881-6460F7538AE2}" type="presParOf" srcId="{45CBDEFE-F02F-421C-8C4B-EA8821D2809D}" destId="{D14E32F9-8104-4688-9AA5-BC5426397BE3}" srcOrd="0" destOrd="0" presId="urn:microsoft.com/office/officeart/2005/8/layout/vList5"/>
    <dgm:cxn modelId="{47A1ADF6-B445-4C4B-AEC7-7838FC85F379}" type="presParOf" srcId="{45CBDEFE-F02F-421C-8C4B-EA8821D2809D}" destId="{C8DFCF16-2CF7-4466-A314-4745F672BC5A}" srcOrd="1" destOrd="0" presId="urn:microsoft.com/office/officeart/2005/8/layout/vList5"/>
    <dgm:cxn modelId="{A35EBD4D-4AEA-4A38-9895-09875FB70EEA}" type="presParOf" srcId="{6A8CC534-3ED1-4F1D-9E73-3F201B285883}" destId="{E92917A6-204C-4CD7-8F25-41A9FFC32873}" srcOrd="1" destOrd="0" presId="urn:microsoft.com/office/officeart/2005/8/layout/vList5"/>
    <dgm:cxn modelId="{DA533B89-6592-4FEA-9629-DBE6A7DE54A1}" type="presParOf" srcId="{6A8CC534-3ED1-4F1D-9E73-3F201B285883}" destId="{F7C45ED7-9DEF-46A4-BFF0-96ACEFED442D}" srcOrd="2" destOrd="0" presId="urn:microsoft.com/office/officeart/2005/8/layout/vList5"/>
    <dgm:cxn modelId="{32DAD2E7-B0CA-4B86-BC00-05610A8C013E}" type="presParOf" srcId="{F7C45ED7-9DEF-46A4-BFF0-96ACEFED442D}" destId="{0C79BAFB-3C4E-4BB3-BBD2-B6F3716988C2}" srcOrd="0" destOrd="0" presId="urn:microsoft.com/office/officeart/2005/8/layout/vList5"/>
    <dgm:cxn modelId="{881A6416-3F39-4052-A7D8-B8630C0F923C}" type="presParOf" srcId="{F7C45ED7-9DEF-46A4-BFF0-96ACEFED442D}" destId="{F6AF88CB-B1BE-4797-B00D-E29CA01CD959}" srcOrd="1" destOrd="0" presId="urn:microsoft.com/office/officeart/2005/8/layout/vList5"/>
    <dgm:cxn modelId="{CB279E43-3578-4201-A709-950489A855BC}" type="presParOf" srcId="{6A8CC534-3ED1-4F1D-9E73-3F201B285883}" destId="{E0CBFEF1-9769-4F38-B0D5-047CFB86C304}" srcOrd="3" destOrd="0" presId="urn:microsoft.com/office/officeart/2005/8/layout/vList5"/>
    <dgm:cxn modelId="{C0E87BB7-FB6B-412A-9EE6-757210D119C1}" type="presParOf" srcId="{6A8CC534-3ED1-4F1D-9E73-3F201B285883}" destId="{2CBE4CAA-AF43-4E68-9E40-3D72E9AEAEEF}" srcOrd="4" destOrd="0" presId="urn:microsoft.com/office/officeart/2005/8/layout/vList5"/>
    <dgm:cxn modelId="{FAC80122-3B96-4F56-A159-76B0E731DD47}" type="presParOf" srcId="{2CBE4CAA-AF43-4E68-9E40-3D72E9AEAEEF}" destId="{7DD9251F-EF2A-440C-84AD-DEC8F56BC397}" srcOrd="0" destOrd="0" presId="urn:microsoft.com/office/officeart/2005/8/layout/vList5"/>
    <dgm:cxn modelId="{4F598E65-E814-4705-888A-2807F1076BBA}" type="presParOf" srcId="{2CBE4CAA-AF43-4E68-9E40-3D72E9AEAEEF}" destId="{124497CD-BBDC-431E-B468-299B742FB7CE}" srcOrd="1" destOrd="0" presId="urn:microsoft.com/office/officeart/2005/8/layout/vList5"/>
    <dgm:cxn modelId="{083E3858-9553-4EBF-ADF4-1D2E8F8B51DD}" type="presParOf" srcId="{6A8CC534-3ED1-4F1D-9E73-3F201B285883}" destId="{CEB22714-3138-4D02-BEB2-F80C11A12B17}" srcOrd="5" destOrd="0" presId="urn:microsoft.com/office/officeart/2005/8/layout/vList5"/>
    <dgm:cxn modelId="{5DCDE563-8A91-468A-95C4-09D92CFE90B3}" type="presParOf" srcId="{6A8CC534-3ED1-4F1D-9E73-3F201B285883}" destId="{2875F896-F705-4F6E-A95D-C82F6E47E93B}" srcOrd="6" destOrd="0" presId="urn:microsoft.com/office/officeart/2005/8/layout/vList5"/>
    <dgm:cxn modelId="{070F5EB5-809E-49C9-9DD0-09830540D010}" type="presParOf" srcId="{2875F896-F705-4F6E-A95D-C82F6E47E93B}" destId="{A6A99362-9DB1-4789-A0DE-B046ED0ED770}" srcOrd="0" destOrd="0" presId="urn:microsoft.com/office/officeart/2005/8/layout/vList5"/>
    <dgm:cxn modelId="{0D6FAE9D-BC2B-4401-8F16-A53D1152B919}" type="presParOf" srcId="{2875F896-F705-4F6E-A95D-C82F6E47E93B}" destId="{9F564997-8B00-492F-A82B-E4694D4E73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FCF16-2CF7-4466-A314-4745F672BC5A}">
      <dsp:nvSpPr>
        <dsp:cNvPr id="0" name=""/>
        <dsp:cNvSpPr/>
      </dsp:nvSpPr>
      <dsp:spPr>
        <a:xfrm rot="5400000">
          <a:off x="5160327" y="-2086455"/>
          <a:ext cx="871601" cy="5266944"/>
        </a:xfrm>
        <a:prstGeom prst="round2SameRect">
          <a:avLst/>
        </a:prstGeom>
        <a:solidFill>
          <a:srgbClr val="005480">
            <a:alpha val="10000"/>
          </a:srgbClr>
        </a:solidFill>
        <a:ln w="31750" cap="flat" cmpd="sng" algn="ctr">
          <a:solidFill>
            <a:srgbClr val="005480">
              <a:alpha val="1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5D564B"/>
              </a:solidFill>
              <a:latin typeface="Georgia" pitchFamily="18" charset="0"/>
            </a:rPr>
            <a:t>“</a:t>
          </a:r>
          <a:r>
            <a:rPr lang="en-US" sz="2400" u="sng" kern="1200" dirty="0" smtClean="0">
              <a:solidFill>
                <a:srgbClr val="5D564B"/>
              </a:solidFill>
              <a:latin typeface="Georgia" pitchFamily="18" charset="0"/>
            </a:rPr>
            <a:t>Hook</a:t>
          </a:r>
          <a:r>
            <a:rPr lang="en-US" sz="2400" kern="1200" dirty="0" smtClean="0">
              <a:solidFill>
                <a:srgbClr val="5D564B"/>
              </a:solidFill>
              <a:latin typeface="Georgia" pitchFamily="18" charset="0"/>
            </a:rPr>
            <a:t>” (anticipatory set)</a:t>
          </a:r>
        </a:p>
        <a:p>
          <a:pPr marL="228600" lvl="1" indent="-228600" algn="l" defTabSz="1066800">
            <a:lnSpc>
              <a:spcPct val="90000"/>
            </a:lnSpc>
            <a:spcBef>
              <a:spcPct val="0"/>
            </a:spcBef>
            <a:spcAft>
              <a:spcPct val="15000"/>
            </a:spcAft>
            <a:buChar char="••"/>
          </a:pPr>
          <a:r>
            <a:rPr lang="en-US" sz="2400" kern="1200" dirty="0" smtClean="0">
              <a:solidFill>
                <a:srgbClr val="5D564B"/>
              </a:solidFill>
              <a:latin typeface="Georgia" pitchFamily="18" charset="0"/>
            </a:rPr>
            <a:t>Ask </a:t>
          </a:r>
          <a:r>
            <a:rPr lang="en-US" sz="2400" u="sng" kern="1200" dirty="0" smtClean="0">
              <a:solidFill>
                <a:srgbClr val="5D564B"/>
              </a:solidFill>
              <a:latin typeface="Georgia" pitchFamily="18" charset="0"/>
            </a:rPr>
            <a:t>questions</a:t>
          </a:r>
          <a:r>
            <a:rPr lang="en-US" sz="2400" kern="1200" dirty="0" smtClean="0">
              <a:solidFill>
                <a:srgbClr val="5D564B"/>
              </a:solidFill>
              <a:latin typeface="Georgia" pitchFamily="18" charset="0"/>
            </a:rPr>
            <a:t> related to the skill </a:t>
          </a:r>
        </a:p>
      </dsp:txBody>
      <dsp:txXfrm rot="-5400000">
        <a:off x="2962656" y="153764"/>
        <a:ext cx="5224396" cy="786505"/>
      </dsp:txXfrm>
    </dsp:sp>
    <dsp:sp modelId="{D14E32F9-8104-4688-9AA5-BC5426397BE3}">
      <dsp:nvSpPr>
        <dsp:cNvPr id="0" name=""/>
        <dsp:cNvSpPr/>
      </dsp:nvSpPr>
      <dsp:spPr>
        <a:xfrm>
          <a:off x="0" y="2265"/>
          <a:ext cx="2962656" cy="1089501"/>
        </a:xfrm>
        <a:prstGeom prst="roundRect">
          <a:avLst/>
        </a:prstGeom>
        <a:solidFill>
          <a:srgbClr val="005480"/>
        </a:solidFill>
        <a:ln w="317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Introduce the skill</a:t>
          </a:r>
          <a:endParaRPr lang="en-US" sz="2200" kern="1200" dirty="0">
            <a:latin typeface="Georgia" pitchFamily="18" charset="0"/>
          </a:endParaRPr>
        </a:p>
      </dsp:txBody>
      <dsp:txXfrm>
        <a:off x="53185" y="55450"/>
        <a:ext cx="2856286" cy="983131"/>
      </dsp:txXfrm>
    </dsp:sp>
    <dsp:sp modelId="{F6AF88CB-B1BE-4797-B00D-E29CA01CD959}">
      <dsp:nvSpPr>
        <dsp:cNvPr id="0" name=""/>
        <dsp:cNvSpPr/>
      </dsp:nvSpPr>
      <dsp:spPr>
        <a:xfrm rot="5400000">
          <a:off x="5160327" y="-942478"/>
          <a:ext cx="871601" cy="5266944"/>
        </a:xfrm>
        <a:prstGeom prst="round2SameRect">
          <a:avLst/>
        </a:prstGeom>
        <a:solidFill>
          <a:srgbClr val="E86C1F">
            <a:alpha val="10000"/>
          </a:srgbClr>
        </a:solidFill>
        <a:ln w="31750" cap="flat" cmpd="sng" algn="ctr">
          <a:solidFill>
            <a:srgbClr val="E86C1F">
              <a:alpha val="1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5D564B"/>
              </a:solidFill>
              <a:latin typeface="Georgia" pitchFamily="18" charset="0"/>
            </a:rPr>
            <a:t>Label the skill</a:t>
          </a:r>
        </a:p>
        <a:p>
          <a:pPr marL="228600" lvl="1" indent="-228600" algn="l" defTabSz="1066800">
            <a:lnSpc>
              <a:spcPct val="90000"/>
            </a:lnSpc>
            <a:spcBef>
              <a:spcPct val="0"/>
            </a:spcBef>
            <a:spcAft>
              <a:spcPct val="15000"/>
            </a:spcAft>
            <a:buChar char="••"/>
          </a:pPr>
          <a:r>
            <a:rPr lang="en-US" sz="2400" u="sng" kern="1200" dirty="0" smtClean="0">
              <a:solidFill>
                <a:srgbClr val="5D564B"/>
              </a:solidFill>
              <a:latin typeface="Georgia" pitchFamily="18" charset="0"/>
            </a:rPr>
            <a:t>Describe</a:t>
          </a:r>
          <a:r>
            <a:rPr lang="en-US" sz="2400" kern="1200" dirty="0" smtClean="0">
              <a:solidFill>
                <a:srgbClr val="5D564B"/>
              </a:solidFill>
              <a:latin typeface="Georgia" pitchFamily="18" charset="0"/>
            </a:rPr>
            <a:t> the skill steps</a:t>
          </a:r>
        </a:p>
      </dsp:txBody>
      <dsp:txXfrm rot="-5400000">
        <a:off x="2962656" y="1297741"/>
        <a:ext cx="5224396" cy="786505"/>
      </dsp:txXfrm>
    </dsp:sp>
    <dsp:sp modelId="{0C79BAFB-3C4E-4BB3-BBD2-B6F3716988C2}">
      <dsp:nvSpPr>
        <dsp:cNvPr id="0" name=""/>
        <dsp:cNvSpPr/>
      </dsp:nvSpPr>
      <dsp:spPr>
        <a:xfrm>
          <a:off x="0" y="1146242"/>
          <a:ext cx="2962656" cy="108950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Describe appropriate behavior</a:t>
          </a:r>
        </a:p>
      </dsp:txBody>
      <dsp:txXfrm>
        <a:off x="53185" y="1199427"/>
        <a:ext cx="2856286" cy="983131"/>
      </dsp:txXfrm>
    </dsp:sp>
    <dsp:sp modelId="{124497CD-BBDC-431E-B468-299B742FB7CE}">
      <dsp:nvSpPr>
        <dsp:cNvPr id="0" name=""/>
        <dsp:cNvSpPr/>
      </dsp:nvSpPr>
      <dsp:spPr>
        <a:xfrm rot="5400000">
          <a:off x="5160327" y="201497"/>
          <a:ext cx="871601" cy="5266944"/>
        </a:xfrm>
        <a:prstGeom prst="round2SameRect">
          <a:avLst/>
        </a:prstGeom>
        <a:solidFill>
          <a:srgbClr val="4DB3D0">
            <a:alpha val="10000"/>
          </a:srgbClr>
        </a:solidFill>
        <a:ln w="31750" cap="flat" cmpd="sng" algn="ctr">
          <a:solidFill>
            <a:srgbClr val="4DB3D0">
              <a:alpha val="1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u="sng" kern="1200" dirty="0" smtClean="0">
              <a:solidFill>
                <a:srgbClr val="5D564B"/>
              </a:solidFill>
              <a:latin typeface="Georgia" pitchFamily="18" charset="0"/>
            </a:rPr>
            <a:t>Meaningful</a:t>
          </a:r>
          <a:r>
            <a:rPr lang="en-US" sz="2400" kern="1200" dirty="0" smtClean="0">
              <a:solidFill>
                <a:srgbClr val="5D564B"/>
              </a:solidFill>
              <a:latin typeface="Georgia" pitchFamily="18" charset="0"/>
            </a:rPr>
            <a:t> to the student</a:t>
          </a:r>
        </a:p>
        <a:p>
          <a:pPr marL="228600" lvl="1" indent="-228600" algn="l" defTabSz="1066800">
            <a:lnSpc>
              <a:spcPct val="90000"/>
            </a:lnSpc>
            <a:spcBef>
              <a:spcPct val="0"/>
            </a:spcBef>
            <a:spcAft>
              <a:spcPct val="15000"/>
            </a:spcAft>
            <a:buChar char="••"/>
          </a:pPr>
          <a:r>
            <a:rPr lang="en-US" sz="2400" kern="1200" dirty="0" smtClean="0">
              <a:solidFill>
                <a:srgbClr val="5D564B"/>
              </a:solidFill>
              <a:latin typeface="Georgia" pitchFamily="18" charset="0"/>
            </a:rPr>
            <a:t>Brief</a:t>
          </a:r>
        </a:p>
      </dsp:txBody>
      <dsp:txXfrm rot="-5400000">
        <a:off x="2962656" y="2441716"/>
        <a:ext cx="5224396" cy="786505"/>
      </dsp:txXfrm>
    </dsp:sp>
    <dsp:sp modelId="{7DD9251F-EF2A-440C-84AD-DEC8F56BC397}">
      <dsp:nvSpPr>
        <dsp:cNvPr id="0" name=""/>
        <dsp:cNvSpPr/>
      </dsp:nvSpPr>
      <dsp:spPr>
        <a:xfrm>
          <a:off x="0" y="2290219"/>
          <a:ext cx="2962656" cy="1089501"/>
        </a:xfrm>
        <a:prstGeom prst="roundRect">
          <a:avLst/>
        </a:prstGeom>
        <a:solidFill>
          <a:srgbClr val="4DB3D0"/>
        </a:solidFill>
        <a:ln w="317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Give a reason</a:t>
          </a:r>
        </a:p>
      </dsp:txBody>
      <dsp:txXfrm>
        <a:off x="53185" y="2343404"/>
        <a:ext cx="2856286" cy="983131"/>
      </dsp:txXfrm>
    </dsp:sp>
    <dsp:sp modelId="{9F564997-8B00-492F-A82B-E4694D4E736B}">
      <dsp:nvSpPr>
        <dsp:cNvPr id="0" name=""/>
        <dsp:cNvSpPr/>
      </dsp:nvSpPr>
      <dsp:spPr>
        <a:xfrm rot="5400000">
          <a:off x="5160327" y="1345474"/>
          <a:ext cx="871601" cy="5266944"/>
        </a:xfrm>
        <a:prstGeom prst="round2SameRect">
          <a:avLst/>
        </a:prstGeom>
        <a:solidFill>
          <a:srgbClr val="AFBD21">
            <a:alpha val="10000"/>
          </a:srgbClr>
        </a:solidFill>
        <a:ln w="31750" cap="flat" cmpd="sng" algn="ctr">
          <a:solidFill>
            <a:srgbClr val="AFBD21">
              <a:alpha val="1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5D564B"/>
              </a:solidFill>
              <a:latin typeface="Georgia" pitchFamily="18" charset="0"/>
            </a:rPr>
            <a:t>Set up </a:t>
          </a:r>
          <a:r>
            <a:rPr lang="en-US" sz="2400" u="sng" kern="1200" dirty="0" smtClean="0">
              <a:solidFill>
                <a:srgbClr val="5D564B"/>
              </a:solidFill>
              <a:latin typeface="Georgia" pitchFamily="18" charset="0"/>
            </a:rPr>
            <a:t>clearly</a:t>
          </a:r>
        </a:p>
        <a:p>
          <a:pPr marL="228600" lvl="1" indent="-228600" algn="l" defTabSz="1066800">
            <a:lnSpc>
              <a:spcPct val="90000"/>
            </a:lnSpc>
            <a:spcBef>
              <a:spcPct val="0"/>
            </a:spcBef>
            <a:spcAft>
              <a:spcPct val="15000"/>
            </a:spcAft>
            <a:buChar char="••"/>
          </a:pPr>
          <a:r>
            <a:rPr lang="en-US" sz="2400" kern="1200" dirty="0" smtClean="0">
              <a:solidFill>
                <a:srgbClr val="5D564B"/>
              </a:solidFill>
              <a:latin typeface="Georgia" pitchFamily="18" charset="0"/>
            </a:rPr>
            <a:t>Have student </a:t>
          </a:r>
          <a:r>
            <a:rPr lang="en-US" sz="2400" u="sng" kern="1200" dirty="0" smtClean="0">
              <a:solidFill>
                <a:srgbClr val="5D564B"/>
              </a:solidFill>
              <a:latin typeface="Georgia" pitchFamily="18" charset="0"/>
            </a:rPr>
            <a:t>practice</a:t>
          </a:r>
          <a:r>
            <a:rPr lang="en-US" sz="2400" kern="1200" dirty="0" smtClean="0">
              <a:solidFill>
                <a:srgbClr val="5D564B"/>
              </a:solidFill>
              <a:latin typeface="Georgia" pitchFamily="18" charset="0"/>
            </a:rPr>
            <a:t> to </a:t>
          </a:r>
          <a:r>
            <a:rPr lang="en-US" sz="2400" u="sng" kern="1200" dirty="0" smtClean="0">
              <a:solidFill>
                <a:srgbClr val="5D564B"/>
              </a:solidFill>
              <a:latin typeface="Georgia" pitchFamily="18" charset="0"/>
            </a:rPr>
            <a:t>criteria</a:t>
          </a:r>
        </a:p>
      </dsp:txBody>
      <dsp:txXfrm rot="-5400000">
        <a:off x="2962656" y="3585693"/>
        <a:ext cx="5224396" cy="786505"/>
      </dsp:txXfrm>
    </dsp:sp>
    <dsp:sp modelId="{A6A99362-9DB1-4789-A0DE-B046ED0ED770}">
      <dsp:nvSpPr>
        <dsp:cNvPr id="0" name=""/>
        <dsp:cNvSpPr/>
      </dsp:nvSpPr>
      <dsp:spPr>
        <a:xfrm>
          <a:off x="0" y="3434195"/>
          <a:ext cx="2962656" cy="1089501"/>
        </a:xfrm>
        <a:prstGeom prst="roundRect">
          <a:avLst/>
        </a:prstGeom>
        <a:solidFill>
          <a:srgbClr val="AFBD21"/>
        </a:solidFill>
        <a:ln w="317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Practice</a:t>
          </a:r>
        </a:p>
      </dsp:txBody>
      <dsp:txXfrm>
        <a:off x="53185" y="3487380"/>
        <a:ext cx="2856286" cy="983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FCF16-2CF7-4466-A314-4745F672BC5A}">
      <dsp:nvSpPr>
        <dsp:cNvPr id="0" name=""/>
        <dsp:cNvSpPr/>
      </dsp:nvSpPr>
      <dsp:spPr>
        <a:xfrm rot="5400000">
          <a:off x="5160327" y="-2086455"/>
          <a:ext cx="871601" cy="5266944"/>
        </a:xfrm>
        <a:prstGeom prst="round2SameRect">
          <a:avLst/>
        </a:prstGeom>
        <a:solidFill>
          <a:srgbClr val="005480">
            <a:alpha val="10000"/>
          </a:srgbClr>
        </a:solidFill>
        <a:ln w="31750" cap="flat" cmpd="sng" algn="ctr">
          <a:solidFill>
            <a:srgbClr val="005480">
              <a:alpha val="1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5D564B"/>
              </a:solidFill>
              <a:latin typeface="Georgia" pitchFamily="18" charset="0"/>
            </a:rPr>
            <a:t>“When was the last time you had a disagreement with someone?”</a:t>
          </a:r>
        </a:p>
      </dsp:txBody>
      <dsp:txXfrm rot="-5400000">
        <a:off x="2962656" y="153764"/>
        <a:ext cx="5224396" cy="786505"/>
      </dsp:txXfrm>
    </dsp:sp>
    <dsp:sp modelId="{D14E32F9-8104-4688-9AA5-BC5426397BE3}">
      <dsp:nvSpPr>
        <dsp:cNvPr id="0" name=""/>
        <dsp:cNvSpPr/>
      </dsp:nvSpPr>
      <dsp:spPr>
        <a:xfrm>
          <a:off x="0" y="2265"/>
          <a:ext cx="2962656" cy="1089501"/>
        </a:xfrm>
        <a:prstGeom prst="roundRect">
          <a:avLst/>
        </a:prstGeom>
        <a:solidFill>
          <a:srgbClr val="005480"/>
        </a:solidFill>
        <a:ln w="317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Introduce the skill</a:t>
          </a:r>
          <a:endParaRPr lang="en-US" sz="2200" kern="1200" dirty="0">
            <a:latin typeface="Georgia" pitchFamily="18" charset="0"/>
          </a:endParaRPr>
        </a:p>
      </dsp:txBody>
      <dsp:txXfrm>
        <a:off x="53185" y="55450"/>
        <a:ext cx="2856286" cy="983131"/>
      </dsp:txXfrm>
    </dsp:sp>
    <dsp:sp modelId="{F6AF88CB-B1BE-4797-B00D-E29CA01CD959}">
      <dsp:nvSpPr>
        <dsp:cNvPr id="0" name=""/>
        <dsp:cNvSpPr/>
      </dsp:nvSpPr>
      <dsp:spPr>
        <a:xfrm rot="5400000">
          <a:off x="5160327" y="-942478"/>
          <a:ext cx="871601" cy="5266944"/>
        </a:xfrm>
        <a:prstGeom prst="round2SameRect">
          <a:avLst/>
        </a:prstGeom>
        <a:solidFill>
          <a:srgbClr val="E86C1F">
            <a:alpha val="10000"/>
          </a:srgbClr>
        </a:solidFill>
        <a:ln w="31750" cap="flat" cmpd="sng" algn="ctr">
          <a:solidFill>
            <a:srgbClr val="E86C1F">
              <a:alpha val="1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5D564B"/>
              </a:solidFill>
              <a:latin typeface="Georgia" pitchFamily="18" charset="0"/>
            </a:rPr>
            <a:t>“When you disagree, remember to look at the person, use a pleasant voice, tell why you feel differently, give a reason, then listen to the other person.”  </a:t>
          </a:r>
        </a:p>
      </dsp:txBody>
      <dsp:txXfrm rot="-5400000">
        <a:off x="2962656" y="1297741"/>
        <a:ext cx="5224396" cy="786505"/>
      </dsp:txXfrm>
    </dsp:sp>
    <dsp:sp modelId="{0C79BAFB-3C4E-4BB3-BBD2-B6F3716988C2}">
      <dsp:nvSpPr>
        <dsp:cNvPr id="0" name=""/>
        <dsp:cNvSpPr/>
      </dsp:nvSpPr>
      <dsp:spPr>
        <a:xfrm>
          <a:off x="0" y="1146242"/>
          <a:ext cx="2962656" cy="1089501"/>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Describe appropriate behavior</a:t>
          </a:r>
        </a:p>
      </dsp:txBody>
      <dsp:txXfrm>
        <a:off x="53185" y="1199427"/>
        <a:ext cx="2856286" cy="983131"/>
      </dsp:txXfrm>
    </dsp:sp>
    <dsp:sp modelId="{124497CD-BBDC-431E-B468-299B742FB7CE}">
      <dsp:nvSpPr>
        <dsp:cNvPr id="0" name=""/>
        <dsp:cNvSpPr/>
      </dsp:nvSpPr>
      <dsp:spPr>
        <a:xfrm rot="5400000">
          <a:off x="5160327" y="201497"/>
          <a:ext cx="871601" cy="5266944"/>
        </a:xfrm>
        <a:prstGeom prst="round2SameRect">
          <a:avLst/>
        </a:prstGeom>
        <a:solidFill>
          <a:srgbClr val="4DB3D0">
            <a:alpha val="10000"/>
          </a:srgbClr>
        </a:solidFill>
        <a:ln w="31750" cap="flat" cmpd="sng" algn="ctr">
          <a:solidFill>
            <a:srgbClr val="4DB3D0">
              <a:alpha val="1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5D564B"/>
              </a:solidFill>
              <a:latin typeface="Georgia" pitchFamily="18" charset="0"/>
            </a:rPr>
            <a:t>“That way, people are more likely to listen to your side of the story.”</a:t>
          </a:r>
        </a:p>
      </dsp:txBody>
      <dsp:txXfrm rot="-5400000">
        <a:off x="2962656" y="2441716"/>
        <a:ext cx="5224396" cy="786505"/>
      </dsp:txXfrm>
    </dsp:sp>
    <dsp:sp modelId="{7DD9251F-EF2A-440C-84AD-DEC8F56BC397}">
      <dsp:nvSpPr>
        <dsp:cNvPr id="0" name=""/>
        <dsp:cNvSpPr/>
      </dsp:nvSpPr>
      <dsp:spPr>
        <a:xfrm>
          <a:off x="0" y="2290219"/>
          <a:ext cx="2962656" cy="1089501"/>
        </a:xfrm>
        <a:prstGeom prst="roundRect">
          <a:avLst/>
        </a:prstGeom>
        <a:solidFill>
          <a:srgbClr val="4DB3D0"/>
        </a:solidFill>
        <a:ln w="317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Give a reason</a:t>
          </a:r>
        </a:p>
      </dsp:txBody>
      <dsp:txXfrm>
        <a:off x="53185" y="2343404"/>
        <a:ext cx="2856286" cy="983131"/>
      </dsp:txXfrm>
    </dsp:sp>
    <dsp:sp modelId="{9F564997-8B00-492F-A82B-E4694D4E736B}">
      <dsp:nvSpPr>
        <dsp:cNvPr id="0" name=""/>
        <dsp:cNvSpPr/>
      </dsp:nvSpPr>
      <dsp:spPr>
        <a:xfrm rot="5400000">
          <a:off x="5160327" y="1345474"/>
          <a:ext cx="871601" cy="5266944"/>
        </a:xfrm>
        <a:prstGeom prst="round2SameRect">
          <a:avLst/>
        </a:prstGeom>
        <a:solidFill>
          <a:srgbClr val="AFBD21">
            <a:alpha val="10000"/>
          </a:srgbClr>
        </a:solidFill>
        <a:ln w="31750" cap="flat" cmpd="sng" algn="ctr">
          <a:solidFill>
            <a:srgbClr val="AFBD21">
              <a:alpha val="1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5D564B"/>
              </a:solidFill>
              <a:latin typeface="Georgia" pitchFamily="18" charset="0"/>
            </a:rPr>
            <a:t>“Let’s practice disagreeing appropriately now to prepare for tomorrow’s debate.”</a:t>
          </a:r>
        </a:p>
      </dsp:txBody>
      <dsp:txXfrm rot="-5400000">
        <a:off x="2962656" y="3585693"/>
        <a:ext cx="5224396" cy="786505"/>
      </dsp:txXfrm>
    </dsp:sp>
    <dsp:sp modelId="{A6A99362-9DB1-4789-A0DE-B046ED0ED770}">
      <dsp:nvSpPr>
        <dsp:cNvPr id="0" name=""/>
        <dsp:cNvSpPr/>
      </dsp:nvSpPr>
      <dsp:spPr>
        <a:xfrm>
          <a:off x="0" y="3434195"/>
          <a:ext cx="2962656" cy="1089501"/>
        </a:xfrm>
        <a:prstGeom prst="roundRect">
          <a:avLst/>
        </a:prstGeom>
        <a:solidFill>
          <a:srgbClr val="AFBD21"/>
        </a:solidFill>
        <a:ln w="317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Georgia" pitchFamily="18" charset="0"/>
            </a:rPr>
            <a:t>Practice</a:t>
          </a:r>
        </a:p>
      </dsp:txBody>
      <dsp:txXfrm>
        <a:off x="53185" y="3487380"/>
        <a:ext cx="2856286" cy="9831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0B84F4-F11D-463C-B2D6-DD0D771E7884}" type="datetime1">
              <a:rPr lang="en-US" smtClean="0"/>
              <a:pPr/>
              <a:t>6/15/2017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00745-8980-4C55-B1E4-7C78EFB165C6}" type="slidenum">
              <a:rPr lang="en-US" smtClean="0"/>
              <a:pPr/>
              <a:t>‹#›</a:t>
            </a:fld>
            <a:endParaRPr lang="en-US"/>
          </a:p>
        </p:txBody>
      </p:sp>
    </p:spTree>
    <p:extLst>
      <p:ext uri="{BB962C8B-B14F-4D97-AF65-F5344CB8AC3E}">
        <p14:creationId xmlns:p14="http://schemas.microsoft.com/office/powerpoint/2010/main" val="621900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8C907-19AC-4D79-96A0-02D4CDCDDD74}" type="datetime1">
              <a:rPr lang="en-US" smtClean="0"/>
              <a:pPr/>
              <a:t>6/15/2017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C58A6-8B15-44D4-A424-7D6FF2A0BE43}" type="slidenum">
              <a:rPr lang="en-US" smtClean="0"/>
              <a:pPr/>
              <a:t>‹#›</a:t>
            </a:fld>
            <a:endParaRPr lang="en-US"/>
          </a:p>
        </p:txBody>
      </p:sp>
    </p:spTree>
    <p:extLst>
      <p:ext uri="{BB962C8B-B14F-4D97-AF65-F5344CB8AC3E}">
        <p14:creationId xmlns:p14="http://schemas.microsoft.com/office/powerpoint/2010/main" val="13702530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r" eaLnBrk="1" hangingPunct="1"/>
            <a:fld id="{CDB14D64-2692-4647-A3D0-3D6DF66411D1}" type="slidenum">
              <a:rPr lang="en-US" sz="1200">
                <a:latin typeface="Calibri" pitchFamily="34" charset="0"/>
              </a:rPr>
              <a:pPr algn="r" eaLnBrk="1" hangingPunct="1"/>
              <a:t>2</a:t>
            </a:fld>
            <a:endParaRPr lang="en-US" sz="1200" dirty="0">
              <a:latin typeface="Calibri" pitchFamily="34" charset="0"/>
            </a:endParaRPr>
          </a:p>
        </p:txBody>
      </p:sp>
      <p:sp>
        <p:nvSpPr>
          <p:cNvPr id="232451" name="Rectangle 2"/>
          <p:cNvSpPr>
            <a:spLocks noGrp="1" noRot="1" noChangeAspect="1" noChangeArrowheads="1" noTextEdit="1"/>
          </p:cNvSpPr>
          <p:nvPr>
            <p:ph type="sldImg"/>
          </p:nvPr>
        </p:nvSpPr>
        <p:spPr>
          <a:xfrm>
            <a:off x="1144588" y="685800"/>
            <a:ext cx="4572000" cy="3429000"/>
          </a:xfrm>
          <a:ln/>
        </p:spPr>
      </p:sp>
      <p:sp>
        <p:nvSpPr>
          <p:cNvPr id="232452" name="Rectangle 3"/>
          <p:cNvSpPr>
            <a:spLocks noGrp="1" noChangeArrowheads="1"/>
          </p:cNvSpPr>
          <p:nvPr>
            <p:ph type="body" idx="1"/>
          </p:nvPr>
        </p:nvSpPr>
        <p:spPr>
          <a:xfrm>
            <a:off x="914711" y="4344025"/>
            <a:ext cx="5028579" cy="4114488"/>
          </a:xfrm>
          <a:noFill/>
        </p:spPr>
        <p:txBody>
          <a:bodyPr lIns="91427" tIns="45714" rIns="91427" bIns="45714"/>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0EEAF2E-926B-4325-8855-0110DC0D038B}" type="slidenum">
              <a:rPr lang="en-US" sz="1200">
                <a:solidFill>
                  <a:srgbClr val="000000"/>
                </a:solidFill>
              </a:rPr>
              <a:pPr algn="r" eaLnBrk="1" fontAlgn="base" hangingPunct="1">
                <a:spcBef>
                  <a:spcPct val="0"/>
                </a:spcBef>
                <a:spcAft>
                  <a:spcPct val="0"/>
                </a:spcAft>
              </a:pPr>
              <a:t>27</a:t>
            </a:fld>
            <a:endParaRPr lang="en-US" sz="1200" dirty="0">
              <a:solidFill>
                <a:srgbClr val="000000"/>
              </a:solidFill>
            </a:endParaRPr>
          </a:p>
        </p:txBody>
      </p:sp>
      <p:sp>
        <p:nvSpPr>
          <p:cNvPr id="250883" name="Rectangle 2"/>
          <p:cNvSpPr>
            <a:spLocks noGrp="1" noRot="1" noChangeAspect="1" noChangeArrowheads="1" noTextEdit="1"/>
          </p:cNvSpPr>
          <p:nvPr>
            <p:ph type="sldImg"/>
          </p:nvPr>
        </p:nvSpPr>
        <p:spPr>
          <a:xfrm>
            <a:off x="688975" y="306388"/>
            <a:ext cx="2638425" cy="1979612"/>
          </a:xfrm>
          <a:ln/>
        </p:spPr>
      </p:sp>
      <p:sp>
        <p:nvSpPr>
          <p:cNvPr id="250884" name="Rectangle 3"/>
          <p:cNvSpPr>
            <a:spLocks noGrp="1" noChangeArrowheads="1"/>
          </p:cNvSpPr>
          <p:nvPr>
            <p:ph type="body" idx="1"/>
          </p:nvPr>
        </p:nvSpPr>
        <p:spPr>
          <a:xfrm>
            <a:off x="343211" y="2439025"/>
            <a:ext cx="6171579" cy="6019488"/>
          </a:xfrm>
          <a:noFill/>
        </p:spPr>
        <p:txBody>
          <a:bodyPr lIns="91406" tIns="45702" rIns="91406" bIns="45702"/>
          <a:lstStyle/>
          <a:p>
            <a:pPr eaLnBrk="1" hangingPunct="1">
              <a:spcBef>
                <a:spcPct val="0"/>
              </a:spcBef>
            </a:pPr>
            <a:r>
              <a:rPr lang="en-US" sz="1100" b="1" dirty="0"/>
              <a:t>REFER </a:t>
            </a:r>
            <a:r>
              <a:rPr lang="en-US" sz="1100" dirty="0"/>
              <a:t>to the “Proactive Teaching” overhead (13) and workbook page ____.</a:t>
            </a:r>
          </a:p>
          <a:p>
            <a:pPr eaLnBrk="1" hangingPunct="1">
              <a:spcBef>
                <a:spcPct val="0"/>
              </a:spcBef>
            </a:pPr>
            <a:endParaRPr lang="en-US" sz="1100" b="1" dirty="0"/>
          </a:p>
          <a:p>
            <a:pPr eaLnBrk="1" hangingPunct="1">
              <a:spcBef>
                <a:spcPct val="0"/>
              </a:spcBef>
            </a:pPr>
            <a:r>
              <a:rPr lang="en-US" sz="1100" b="1" dirty="0"/>
              <a:t>SAY: </a:t>
            </a:r>
            <a:r>
              <a:rPr lang="en-US" sz="1100" dirty="0"/>
              <a:t>“You already do a lot of Proactive Teaching around the rules, procedures, and consequences in your classrooms. We will talk more about making decisions on consequences as they apply to each of the interactions we will discuss and practice.”</a:t>
            </a:r>
            <a:r>
              <a:rPr lang="en-US" sz="1100" b="1" dirty="0"/>
              <a:t> </a:t>
            </a:r>
          </a:p>
          <a:p>
            <a:pPr eaLnBrk="1" hangingPunct="1">
              <a:spcBef>
                <a:spcPct val="0"/>
              </a:spcBef>
            </a:pPr>
            <a:endParaRPr lang="en-US" sz="1100" b="1" dirty="0"/>
          </a:p>
          <a:p>
            <a:pPr eaLnBrk="1" hangingPunct="1">
              <a:spcBef>
                <a:spcPct val="0"/>
              </a:spcBef>
            </a:pPr>
            <a:r>
              <a:rPr lang="en-US" sz="1100" b="1" dirty="0"/>
              <a:t>TRANSITION STATEMENT:</a:t>
            </a:r>
            <a:r>
              <a:rPr lang="en-US" sz="1100" dirty="0"/>
              <a:t>  “Proactive Teaching probably is used least often in the area of skill teaching.  Let’s take a step back and look at some ways we can proactively address some common problems that occur in our classrooms.  The Girls and Boys Town Education Model has three techniques for proactively teaching skills. They are Planned Teaching, Preventive Prompts, and Blended Teaching.” </a:t>
            </a:r>
            <a:endParaRPr lang="en-US" sz="1100" b="1" dirty="0"/>
          </a:p>
          <a:p>
            <a:pPr eaLnBrk="1" hangingPunct="1">
              <a:spcBef>
                <a:spcPct val="0"/>
              </a:spcBef>
            </a:pPr>
            <a:endParaRPr lang="en-US" sz="1100" dirty="0"/>
          </a:p>
          <a:p>
            <a:pPr eaLnBrk="1" hangingPunct="1">
              <a:spcBef>
                <a:spcPct val="0"/>
              </a:spcBef>
            </a:pPr>
            <a:r>
              <a:rPr lang="en-US" dirty="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4027" y="8686488"/>
            <a:ext cx="2972421"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F3503C1-28DE-4E8E-B58D-2531C6060ADA}" type="slidenum">
              <a:rPr lang="en-US" sz="1300">
                <a:solidFill>
                  <a:srgbClr val="000000"/>
                </a:solidFill>
              </a:rPr>
              <a:pPr algn="r" eaLnBrk="1" hangingPunct="1"/>
              <a:t>29</a:t>
            </a:fld>
            <a:endParaRPr lang="en-US" sz="1300" dirty="0">
              <a:solidFill>
                <a:srgbClr val="000000"/>
              </a:solidFill>
            </a:endParaRPr>
          </a:p>
        </p:txBody>
      </p:sp>
      <p:sp>
        <p:nvSpPr>
          <p:cNvPr id="251907" name="Rectangle 2"/>
          <p:cNvSpPr>
            <a:spLocks noGrp="1" noRot="1" noChangeAspect="1" noChangeArrowheads="1" noTextEdit="1"/>
          </p:cNvSpPr>
          <p:nvPr>
            <p:ph type="sldImg"/>
          </p:nvPr>
        </p:nvSpPr>
        <p:spPr>
          <a:xfrm>
            <a:off x="1154113" y="692150"/>
            <a:ext cx="4554537" cy="3416300"/>
          </a:xfrm>
          <a:ln/>
        </p:spPr>
      </p:sp>
      <p:sp>
        <p:nvSpPr>
          <p:cNvPr id="251908" name="Rectangle 3"/>
          <p:cNvSpPr>
            <a:spLocks noGrp="1" noChangeArrowheads="1"/>
          </p:cNvSpPr>
          <p:nvPr>
            <p:ph type="body" idx="1"/>
          </p:nvPr>
        </p:nvSpPr>
        <p:spPr>
          <a:xfrm>
            <a:off x="913158" y="4344025"/>
            <a:ext cx="5031685" cy="4112926"/>
          </a:xfrm>
          <a:noFill/>
        </p:spPr>
        <p:txBody>
          <a:bodyPr lIns="91420" tIns="45711" rIns="91420" bIns="45711"/>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6F3ECEAA-8CB8-43AE-B9E0-CD8F15300A40}" type="slidenum">
              <a:rPr lang="en-US" sz="1200">
                <a:solidFill>
                  <a:srgbClr val="000000"/>
                </a:solidFill>
              </a:rPr>
              <a:pPr algn="r" eaLnBrk="1" fontAlgn="base" hangingPunct="1">
                <a:spcBef>
                  <a:spcPct val="0"/>
                </a:spcBef>
                <a:spcAft>
                  <a:spcPct val="0"/>
                </a:spcAft>
              </a:pPr>
              <a:t>31</a:t>
            </a:fld>
            <a:endParaRPr lang="en-US" sz="1200" dirty="0">
              <a:solidFill>
                <a:srgbClr val="000000"/>
              </a:solidFill>
            </a:endParaRPr>
          </a:p>
        </p:txBody>
      </p:sp>
      <p:sp>
        <p:nvSpPr>
          <p:cNvPr id="252931" name="Rectangle 2"/>
          <p:cNvSpPr>
            <a:spLocks noGrp="1" noRot="1" noChangeAspect="1" noChangeArrowheads="1" noTextEdit="1"/>
          </p:cNvSpPr>
          <p:nvPr>
            <p:ph type="sldImg"/>
          </p:nvPr>
        </p:nvSpPr>
        <p:spPr>
          <a:xfrm>
            <a:off x="1150938" y="696913"/>
            <a:ext cx="4557712" cy="3419475"/>
          </a:xfrm>
          <a:ln cap="flat">
            <a:solidFill>
              <a:schemeClr val="tx1"/>
            </a:solidFill>
          </a:ln>
        </p:spPr>
      </p:sp>
      <p:sp>
        <p:nvSpPr>
          <p:cNvPr id="252932" name="Rectangle 3"/>
          <p:cNvSpPr>
            <a:spLocks noGrp="1" noChangeArrowheads="1"/>
          </p:cNvSpPr>
          <p:nvPr>
            <p:ph type="body" idx="1"/>
          </p:nvPr>
        </p:nvSpPr>
        <p:spPr>
          <a:xfrm>
            <a:off x="914711" y="4344025"/>
            <a:ext cx="5028579" cy="4111365"/>
          </a:xfrm>
          <a:noFill/>
        </p:spPr>
        <p:txBody>
          <a:bodyPr lIns="92546" tIns="47056" rIns="92546" bIns="47056"/>
          <a:lstStyle/>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p:spPr>
        <p:txBody>
          <a:bodyPr/>
          <a:lstStyle/>
          <a:p>
            <a:pPr defTabSz="911322"/>
            <a:r>
              <a:rPr lang="en-US" dirty="0" smtClean="0"/>
              <a:t>From SCM</a:t>
            </a:r>
          </a:p>
          <a:p>
            <a:pPr defTabSz="911322"/>
            <a:endParaRPr lang="en-US" dirty="0" smtClean="0"/>
          </a:p>
        </p:txBody>
      </p:sp>
      <p:sp>
        <p:nvSpPr>
          <p:cNvPr id="2570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87D069FA-E69B-462B-BE10-EC5D587ECEC6}" type="slidenum">
              <a:rPr lang="en-US" smtClean="0">
                <a:solidFill>
                  <a:srgbClr val="000000"/>
                </a:solidFill>
              </a:rPr>
              <a:pPr/>
              <a:t>32</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p:spPr>
        <p:txBody>
          <a:bodyPr/>
          <a:lstStyle/>
          <a:p>
            <a:pPr eaLnBrk="1" hangingPunct="1"/>
            <a:r>
              <a:rPr lang="en-US" dirty="0" smtClean="0"/>
              <a:t>From SCM</a:t>
            </a:r>
          </a:p>
        </p:txBody>
      </p:sp>
      <p:sp>
        <p:nvSpPr>
          <p:cNvPr id="25805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9057" indent="-280406" eaLnBrk="0" hangingPunct="0">
              <a:defRPr>
                <a:solidFill>
                  <a:schemeClr val="tx1"/>
                </a:solidFill>
                <a:latin typeface="Arial" charset="0"/>
              </a:defRPr>
            </a:lvl2pPr>
            <a:lvl3pPr marL="1121626" indent="-224325" eaLnBrk="0" hangingPunct="0">
              <a:defRPr>
                <a:solidFill>
                  <a:schemeClr val="tx1"/>
                </a:solidFill>
                <a:latin typeface="Arial" charset="0"/>
              </a:defRPr>
            </a:lvl3pPr>
            <a:lvl4pPr marL="1570276" indent="-224325" eaLnBrk="0" hangingPunct="0">
              <a:defRPr>
                <a:solidFill>
                  <a:schemeClr val="tx1"/>
                </a:solidFill>
                <a:latin typeface="Arial" charset="0"/>
              </a:defRPr>
            </a:lvl4pPr>
            <a:lvl5pPr marL="2018927" indent="-224325" eaLnBrk="0" hangingPunct="0">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BE53AF54-D67F-424A-A580-B9F18DD54A6C}" type="slidenum">
              <a:rPr lang="en-US" smtClean="0">
                <a:solidFill>
                  <a:srgbClr val="000000"/>
                </a:solidFill>
              </a:rPr>
              <a:pPr/>
              <a:t>33</a:t>
            </a:fld>
            <a:endParaRPr lang="en-US" dirty="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C9D8E122-FF5D-4952-B843-0937727AA5F1}" type="slidenum">
              <a:rPr lang="en-US" sz="1200">
                <a:solidFill>
                  <a:srgbClr val="000000"/>
                </a:solidFill>
              </a:rPr>
              <a:pPr algn="r" eaLnBrk="1" fontAlgn="base" hangingPunct="1">
                <a:spcBef>
                  <a:spcPct val="0"/>
                </a:spcBef>
                <a:spcAft>
                  <a:spcPct val="0"/>
                </a:spcAft>
              </a:pPr>
              <a:t>34</a:t>
            </a:fld>
            <a:endParaRPr lang="en-US" sz="1200" dirty="0">
              <a:solidFill>
                <a:srgbClr val="000000"/>
              </a:solidFill>
            </a:endParaRPr>
          </a:p>
        </p:txBody>
      </p:sp>
      <p:sp>
        <p:nvSpPr>
          <p:cNvPr id="260099" name="Rectangle 2"/>
          <p:cNvSpPr>
            <a:spLocks noGrp="1" noChangeArrowheads="1"/>
          </p:cNvSpPr>
          <p:nvPr>
            <p:ph type="body" idx="1"/>
          </p:nvPr>
        </p:nvSpPr>
        <p:spPr>
          <a:xfrm>
            <a:off x="304386" y="685488"/>
            <a:ext cx="6249228" cy="5715000"/>
          </a:xfrm>
          <a:noFill/>
        </p:spPr>
        <p:txBody>
          <a:bodyPr lIns="91406" tIns="45702" rIns="91406" bIns="45702"/>
          <a:lstStyle/>
          <a:p>
            <a:pPr eaLnBrk="1" hangingPunct="1">
              <a:spcBef>
                <a:spcPct val="0"/>
              </a:spcBef>
            </a:pPr>
            <a:r>
              <a:rPr lang="en-US" sz="1100" b="1" dirty="0"/>
              <a:t>ASK:</a:t>
            </a:r>
            <a:r>
              <a:rPr lang="en-US" sz="1100" dirty="0"/>
              <a:t>  “When are some times when using a Preventive Prompt would be beneficial?”</a:t>
            </a:r>
          </a:p>
          <a:p>
            <a:pPr eaLnBrk="1" hangingPunct="1">
              <a:spcBef>
                <a:spcPct val="0"/>
              </a:spcBef>
            </a:pPr>
            <a:endParaRPr lang="en-US" sz="1100" b="1" dirty="0"/>
          </a:p>
          <a:p>
            <a:pPr eaLnBrk="1" hangingPunct="1">
              <a:spcBef>
                <a:spcPct val="0"/>
              </a:spcBef>
            </a:pPr>
            <a:r>
              <a:rPr lang="en-US" sz="1100" b="1" dirty="0"/>
              <a:t>ALLOW</a:t>
            </a:r>
            <a:r>
              <a:rPr lang="en-US" sz="1100" dirty="0"/>
              <a:t> the participants time to respond.</a:t>
            </a:r>
          </a:p>
          <a:p>
            <a:pPr eaLnBrk="1" hangingPunct="1">
              <a:spcBef>
                <a:spcPct val="0"/>
              </a:spcBef>
            </a:pPr>
            <a:endParaRPr lang="en-US" sz="1100" dirty="0"/>
          </a:p>
          <a:p>
            <a:pPr eaLnBrk="1" hangingPunct="1">
              <a:spcBef>
                <a:spcPct val="0"/>
              </a:spcBef>
            </a:pPr>
            <a:r>
              <a:rPr lang="en-US" sz="1100" b="1" i="1" dirty="0"/>
              <a:t>Trainer Note:</a:t>
            </a:r>
            <a:r>
              <a:rPr lang="en-US" sz="1100" i="1" dirty="0"/>
              <a:t>  Be sure to stress the importance of using Preventive Prompts prior to when students are expected to follow rules or procedures in class as well as when students are going to use a skill.</a:t>
            </a:r>
            <a:endParaRPr lang="en-US" sz="1100" b="1" i="1" dirty="0"/>
          </a:p>
          <a:p>
            <a:pPr eaLnBrk="1" hangingPunct="1">
              <a:spcBef>
                <a:spcPct val="0"/>
              </a:spcBef>
            </a:pPr>
            <a:endParaRPr lang="en-US" sz="1100" b="1" dirty="0"/>
          </a:p>
          <a:p>
            <a:pPr eaLnBrk="1" hangingPunct="1">
              <a:spcBef>
                <a:spcPct val="0"/>
              </a:spcBef>
            </a:pPr>
            <a:r>
              <a:rPr lang="en-US" sz="1100" b="1" dirty="0"/>
              <a:t>SAY:  </a:t>
            </a:r>
            <a:r>
              <a:rPr lang="en-US" sz="1100" dirty="0"/>
              <a:t>“Return to your lesson plan and develop a Preventive Prompt for your skill. Identify some specific times when you would use the prompt.”</a:t>
            </a:r>
          </a:p>
          <a:p>
            <a:pPr eaLnBrk="1" hangingPunct="1">
              <a:spcBef>
                <a:spcPct val="0"/>
              </a:spcBef>
            </a:pPr>
            <a:endParaRPr lang="en-US" sz="1100" dirty="0"/>
          </a:p>
          <a:p>
            <a:pPr eaLnBrk="1" hangingPunct="1">
              <a:spcBef>
                <a:spcPct val="0"/>
              </a:spcBef>
            </a:pPr>
            <a:r>
              <a:rPr lang="en-US" sz="1100" b="1" dirty="0"/>
              <a:t>ALLOW</a:t>
            </a:r>
            <a:r>
              <a:rPr lang="en-US" sz="1100" dirty="0"/>
              <a:t> the participants _____ minutes to develop a Preventive Prompt.</a:t>
            </a:r>
          </a:p>
          <a:p>
            <a:pPr eaLnBrk="1" hangingPunct="1">
              <a:spcBef>
                <a:spcPct val="0"/>
              </a:spcBef>
            </a:pPr>
            <a:endParaRPr lang="en-US" sz="1100" dirty="0"/>
          </a:p>
          <a:p>
            <a:pPr eaLnBrk="1" hangingPunct="1">
              <a:spcBef>
                <a:spcPct val="0"/>
              </a:spcBef>
            </a:pPr>
            <a:r>
              <a:rPr lang="en-US" sz="1100" b="1" dirty="0"/>
              <a:t>ASK:</a:t>
            </a:r>
            <a:r>
              <a:rPr lang="en-US" sz="1100" dirty="0"/>
              <a:t>  “What are some specific times when you could use a prompt?” </a:t>
            </a:r>
          </a:p>
          <a:p>
            <a:pPr eaLnBrk="1" hangingPunct="1">
              <a:spcBef>
                <a:spcPct val="0"/>
              </a:spcBef>
            </a:pPr>
            <a:endParaRPr lang="en-US" sz="1100" b="1" dirty="0"/>
          </a:p>
          <a:p>
            <a:pPr eaLnBrk="1" hangingPunct="1">
              <a:spcBef>
                <a:spcPct val="0"/>
              </a:spcBef>
            </a:pPr>
            <a:r>
              <a:rPr lang="en-US" sz="1100" b="1" dirty="0"/>
              <a:t>ALLOW</a:t>
            </a:r>
            <a:r>
              <a:rPr lang="en-US" sz="1100" dirty="0"/>
              <a:t> the participants time to respond.</a:t>
            </a:r>
            <a:endParaRPr lang="en-US" sz="1100" b="1"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0EEAF2E-926B-4325-8855-0110DC0D038B}" type="slidenum">
              <a:rPr lang="en-US" sz="1200"/>
              <a:pPr algn="r" eaLnBrk="1" hangingPunct="1"/>
              <a:t>35</a:t>
            </a:fld>
            <a:endParaRPr lang="en-US" sz="1200" dirty="0"/>
          </a:p>
        </p:txBody>
      </p:sp>
      <p:sp>
        <p:nvSpPr>
          <p:cNvPr id="250883" name="Rectangle 2"/>
          <p:cNvSpPr>
            <a:spLocks noGrp="1" noRot="1" noChangeAspect="1" noChangeArrowheads="1" noTextEdit="1"/>
          </p:cNvSpPr>
          <p:nvPr>
            <p:ph type="sldImg"/>
          </p:nvPr>
        </p:nvSpPr>
        <p:spPr>
          <a:xfrm>
            <a:off x="688975" y="306388"/>
            <a:ext cx="2638425" cy="1979612"/>
          </a:xfrm>
          <a:ln/>
        </p:spPr>
      </p:sp>
      <p:sp>
        <p:nvSpPr>
          <p:cNvPr id="250884" name="Rectangle 3"/>
          <p:cNvSpPr>
            <a:spLocks noGrp="1" noChangeArrowheads="1"/>
          </p:cNvSpPr>
          <p:nvPr>
            <p:ph type="body" idx="1"/>
          </p:nvPr>
        </p:nvSpPr>
        <p:spPr>
          <a:xfrm>
            <a:off x="343211" y="2439025"/>
            <a:ext cx="6171579" cy="6019488"/>
          </a:xfrm>
          <a:noFill/>
        </p:spPr>
        <p:txBody>
          <a:bodyPr lIns="91406" tIns="45702" rIns="91406" bIns="45702"/>
          <a:lstStyle/>
          <a:p>
            <a:pPr eaLnBrk="1" hangingPunct="1">
              <a:spcBef>
                <a:spcPct val="0"/>
              </a:spcBef>
            </a:pPr>
            <a:r>
              <a:rPr lang="en-US" sz="1100" b="1" dirty="0"/>
              <a:t>REFER </a:t>
            </a:r>
            <a:r>
              <a:rPr lang="en-US" sz="1100" dirty="0"/>
              <a:t>to the “Proactive Teaching” overhead (13) and workbook page ____.</a:t>
            </a:r>
          </a:p>
          <a:p>
            <a:pPr eaLnBrk="1" hangingPunct="1">
              <a:spcBef>
                <a:spcPct val="0"/>
              </a:spcBef>
            </a:pPr>
            <a:endParaRPr lang="en-US" sz="1100" b="1" dirty="0"/>
          </a:p>
          <a:p>
            <a:pPr eaLnBrk="1" hangingPunct="1">
              <a:spcBef>
                <a:spcPct val="0"/>
              </a:spcBef>
            </a:pPr>
            <a:r>
              <a:rPr lang="en-US" sz="1100" b="1" dirty="0"/>
              <a:t>SAY: </a:t>
            </a:r>
            <a:r>
              <a:rPr lang="en-US" sz="1100" dirty="0"/>
              <a:t>“You already do a lot of Proactive Teaching around the rules, procedures, and consequences in your classrooms. We will talk more about making decisions on consequences as they apply to each of the interactions we will discuss and practice.”</a:t>
            </a:r>
            <a:r>
              <a:rPr lang="en-US" sz="1100" b="1" dirty="0"/>
              <a:t> </a:t>
            </a:r>
          </a:p>
          <a:p>
            <a:pPr eaLnBrk="1" hangingPunct="1">
              <a:spcBef>
                <a:spcPct val="0"/>
              </a:spcBef>
            </a:pPr>
            <a:endParaRPr lang="en-US" sz="1100" b="1" dirty="0"/>
          </a:p>
          <a:p>
            <a:pPr eaLnBrk="1" hangingPunct="1">
              <a:spcBef>
                <a:spcPct val="0"/>
              </a:spcBef>
            </a:pPr>
            <a:r>
              <a:rPr lang="en-US" sz="1100" b="1" dirty="0"/>
              <a:t>TRANSITION STATEMENT:</a:t>
            </a:r>
            <a:r>
              <a:rPr lang="en-US" sz="1100" dirty="0"/>
              <a:t>  “Proactive Teaching probably is used least often in the area of skill teaching.  Let’s take a step back and look at some ways we can proactively address some common problems that occur in our classrooms.  The Girls and Boys Town Education Model has three techniques for proactively teaching skills. They are Planned Teaching, Preventive Prompts, and Blended Teaching.” </a:t>
            </a:r>
            <a:endParaRPr lang="en-US" sz="1100" b="1" dirty="0"/>
          </a:p>
          <a:p>
            <a:pPr eaLnBrk="1" hangingPunct="1">
              <a:spcBef>
                <a:spcPct val="0"/>
              </a:spcBef>
            </a:pPr>
            <a:endParaRPr lang="en-US" sz="1100" dirty="0"/>
          </a:p>
          <a:p>
            <a:pPr eaLnBrk="1" hangingPunct="1">
              <a:spcBef>
                <a:spcPct val="0"/>
              </a:spcBef>
            </a:pPr>
            <a:r>
              <a:rPr lang="en-US"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nchor="b"/>
          <a:lstStyle>
            <a:lvl1pPr defTabSz="865188" eaLnBrk="0" hangingPunct="0">
              <a:defRPr>
                <a:solidFill>
                  <a:schemeClr val="tx1"/>
                </a:solidFill>
                <a:latin typeface="Arial" charset="0"/>
              </a:defRPr>
            </a:lvl1pPr>
            <a:lvl2pPr marL="742950" indent="-285750" defTabSz="865188" eaLnBrk="0" hangingPunct="0">
              <a:defRPr>
                <a:solidFill>
                  <a:schemeClr val="tx1"/>
                </a:solidFill>
                <a:latin typeface="Arial" charset="0"/>
              </a:defRPr>
            </a:lvl2pPr>
            <a:lvl3pPr marL="1143000" indent="-228600" defTabSz="865188" eaLnBrk="0" hangingPunct="0">
              <a:defRPr>
                <a:solidFill>
                  <a:schemeClr val="tx1"/>
                </a:solidFill>
                <a:latin typeface="Arial" charset="0"/>
              </a:defRPr>
            </a:lvl3pPr>
            <a:lvl4pPr marL="1600200" indent="-228600" defTabSz="865188" eaLnBrk="0" hangingPunct="0">
              <a:defRPr>
                <a:solidFill>
                  <a:schemeClr val="tx1"/>
                </a:solidFill>
                <a:latin typeface="Arial" charset="0"/>
              </a:defRPr>
            </a:lvl4pPr>
            <a:lvl5pPr marL="2057400" indent="-228600" defTabSz="865188" eaLnBrk="0" hangingPunct="0">
              <a:defRPr>
                <a:solidFill>
                  <a:schemeClr val="tx1"/>
                </a:solidFill>
                <a:latin typeface="Arial" charset="0"/>
              </a:defRPr>
            </a:lvl5pPr>
            <a:lvl6pPr marL="2514600" indent="-228600" defTabSz="865188" eaLnBrk="0" fontAlgn="base" hangingPunct="0">
              <a:spcBef>
                <a:spcPct val="0"/>
              </a:spcBef>
              <a:spcAft>
                <a:spcPct val="0"/>
              </a:spcAft>
              <a:defRPr>
                <a:solidFill>
                  <a:schemeClr val="tx1"/>
                </a:solidFill>
                <a:latin typeface="Arial" charset="0"/>
              </a:defRPr>
            </a:lvl6pPr>
            <a:lvl7pPr marL="2971800" indent="-228600" defTabSz="865188" eaLnBrk="0" fontAlgn="base" hangingPunct="0">
              <a:spcBef>
                <a:spcPct val="0"/>
              </a:spcBef>
              <a:spcAft>
                <a:spcPct val="0"/>
              </a:spcAft>
              <a:defRPr>
                <a:solidFill>
                  <a:schemeClr val="tx1"/>
                </a:solidFill>
                <a:latin typeface="Arial" charset="0"/>
              </a:defRPr>
            </a:lvl7pPr>
            <a:lvl8pPr marL="3429000" indent="-228600" defTabSz="865188" eaLnBrk="0" fontAlgn="base" hangingPunct="0">
              <a:spcBef>
                <a:spcPct val="0"/>
              </a:spcBef>
              <a:spcAft>
                <a:spcPct val="0"/>
              </a:spcAft>
              <a:defRPr>
                <a:solidFill>
                  <a:schemeClr val="tx1"/>
                </a:solidFill>
                <a:latin typeface="Arial" charset="0"/>
              </a:defRPr>
            </a:lvl8pPr>
            <a:lvl9pPr marL="3886200" indent="-228600" defTabSz="865188"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F1776C2A-2C4D-41C1-B87F-7E19C639FC6E}" type="slidenum">
              <a:rPr lang="en-US" sz="1200">
                <a:solidFill>
                  <a:srgbClr val="000000"/>
                </a:solidFill>
                <a:latin typeface="Calibri" pitchFamily="34" charset="0"/>
              </a:rPr>
              <a:pPr algn="r" eaLnBrk="1" fontAlgn="base" hangingPunct="1">
                <a:spcBef>
                  <a:spcPct val="0"/>
                </a:spcBef>
                <a:spcAft>
                  <a:spcPct val="0"/>
                </a:spcAft>
              </a:pPr>
              <a:t>3</a:t>
            </a:fld>
            <a:endParaRPr lang="en-US" sz="1200" dirty="0">
              <a:solidFill>
                <a:srgbClr val="000000"/>
              </a:solidFill>
              <a:latin typeface="Calibri" pitchFamily="34" charset="0"/>
            </a:endParaRPr>
          </a:p>
        </p:txBody>
      </p:sp>
      <p:sp>
        <p:nvSpPr>
          <p:cNvPr id="233475" name="Rectangle 2"/>
          <p:cNvSpPr>
            <a:spLocks noGrp="1" noChangeArrowheads="1"/>
          </p:cNvSpPr>
          <p:nvPr>
            <p:ph type="body" idx="1"/>
          </p:nvPr>
        </p:nvSpPr>
        <p:spPr>
          <a:xfrm>
            <a:off x="456579" y="1066488"/>
            <a:ext cx="6097035" cy="5944536"/>
          </a:xfrm>
          <a:noFill/>
        </p:spPr>
        <p:txBody>
          <a:bodyPr lIns="91413" tIns="45706" rIns="91413" bIns="45706"/>
          <a:lstStyle/>
          <a:p>
            <a:pPr eaLnBrk="1" hangingPunct="1">
              <a:spcBef>
                <a:spcPct val="0"/>
              </a:spcBef>
            </a:pPr>
            <a:r>
              <a:rPr lang="en-US" b="1" dirty="0" smtClean="0">
                <a:cs typeface="Times New Roman" pitchFamily="18" charset="0"/>
              </a:rPr>
              <a:t>SAY:  </a:t>
            </a:r>
            <a:r>
              <a:rPr lang="en-US" dirty="0" smtClean="0">
                <a:cs typeface="Times New Roman" pitchFamily="18" charset="0"/>
              </a:rPr>
              <a:t>“Please turn to workbook page _____ and read the goals and objectives for the workshop.”</a:t>
            </a:r>
            <a:endParaRPr lang="en-US" b="1" dirty="0" smtClean="0">
              <a:cs typeface="Times New Roman" pitchFamily="18" charset="0"/>
            </a:endParaRPr>
          </a:p>
          <a:p>
            <a:pPr eaLnBrk="1" hangingPunct="1">
              <a:spcBef>
                <a:spcPct val="0"/>
              </a:spcBef>
            </a:pPr>
            <a:endParaRPr lang="en-US" sz="1000" b="1" dirty="0">
              <a:cs typeface="Times New Roman" pitchFamily="18" charset="0"/>
            </a:endParaRPr>
          </a:p>
          <a:p>
            <a:pPr eaLnBrk="1" hangingPunct="1">
              <a:spcBef>
                <a:spcPct val="0"/>
              </a:spcBef>
            </a:pPr>
            <a:r>
              <a:rPr lang="en-US" sz="1000" b="1" dirty="0">
                <a:cs typeface="Times New Roman" pitchFamily="18" charset="0"/>
              </a:rPr>
              <a:t>ALLOW</a:t>
            </a:r>
            <a:r>
              <a:rPr lang="en-US" sz="1000" dirty="0">
                <a:cs typeface="Times New Roman" pitchFamily="18" charset="0"/>
              </a:rPr>
              <a:t> participants 2 minutes to read.</a:t>
            </a:r>
          </a:p>
          <a:p>
            <a:pPr eaLnBrk="1" hangingPunct="1">
              <a:spcBef>
                <a:spcPct val="0"/>
              </a:spcBef>
            </a:pPr>
            <a:endParaRPr lang="en-US" sz="1100" b="1" dirty="0"/>
          </a:p>
          <a:p>
            <a:pPr eaLnBrk="1" hangingPunct="1">
              <a:spcBef>
                <a:spcPct val="0"/>
              </a:spcBef>
            </a:pPr>
            <a:r>
              <a:rPr lang="en-US" sz="1100" b="1" dirty="0"/>
              <a:t>DO: Introduce yourself and review workshop guidelines. </a:t>
            </a:r>
            <a:r>
              <a:rPr lang="en-US" sz="1100" i="1" dirty="0"/>
              <a:t>This includes discussing the materials the participants will use, scheduled breaks for lunch and using the restroom, where facilities (restrooms, vending machines, etc.) are located, and any other information the sites deems important.  As participants are entering and getting settled, have them fill out the registration form, table tents, etc.  Introduction of trainer needs to be kept brief.  </a:t>
            </a:r>
            <a:endParaRPr lang="en-US" sz="1100" b="1" i="1" dirty="0"/>
          </a:p>
          <a:p>
            <a:pPr eaLnBrk="1" hangingPunct="1">
              <a:spcBef>
                <a:spcPct val="0"/>
              </a:spcBef>
            </a:pPr>
            <a:endParaRPr lang="en-US" sz="1100" b="1" i="1" dirty="0"/>
          </a:p>
          <a:p>
            <a:pPr eaLnBrk="1" hangingPunct="1">
              <a:spcBef>
                <a:spcPct val="0"/>
              </a:spcBef>
            </a:pPr>
            <a:r>
              <a:rPr lang="en-US" sz="1100" b="1" dirty="0"/>
              <a:t>REFER </a:t>
            </a:r>
            <a:r>
              <a:rPr lang="en-US" sz="1100" dirty="0"/>
              <a:t>participants to overhead (Well Managed Classroom) and workbook page _____.</a:t>
            </a:r>
          </a:p>
          <a:p>
            <a:pPr eaLnBrk="1" hangingPunct="1">
              <a:spcBef>
                <a:spcPct val="0"/>
              </a:spcBef>
            </a:pPr>
            <a:endParaRPr lang="en-US" sz="1100" b="1" dirty="0"/>
          </a:p>
          <a:p>
            <a:pPr eaLnBrk="1" hangingPunct="1">
              <a:spcBef>
                <a:spcPct val="0"/>
              </a:spcBef>
            </a:pPr>
            <a:r>
              <a:rPr lang="en-US" sz="1100" b="1" dirty="0"/>
              <a:t>SAY:</a:t>
            </a:r>
            <a:r>
              <a:rPr lang="en-US" sz="1100" dirty="0"/>
              <a:t>  “ Welcome to the Well-Managed Classroom Workshop. A well managed classroom is a learning environment that fosters student involvement and cooperation in classroom activities that results in a positive and productive working environment.  Thorough reviews of the research suggest that five major factors can be correlated with effective classroom management.  Our primary focus will be on #5- developing good self-manager, and hopefully this will have an impact on #2-increase positive relationships and 4-maximize student “on-task” behaviors.  When these correlates are in place, a positive climate is more likely to be developed in the building.”</a:t>
            </a:r>
          </a:p>
          <a:p>
            <a:pPr eaLnBrk="1" hangingPunct="1">
              <a:spcBef>
                <a:spcPct val="0"/>
              </a:spcBef>
            </a:pPr>
            <a:endParaRPr lang="en-US" sz="1100" dirty="0"/>
          </a:p>
          <a:p>
            <a:pPr eaLnBrk="1" hangingPunct="1">
              <a:spcBef>
                <a:spcPct val="0"/>
              </a:spcBef>
            </a:pPr>
            <a:endParaRPr lang="en-US" sz="1100" b="1" dirty="0"/>
          </a:p>
          <a:p>
            <a:pPr eaLnBrk="1" hangingPunct="1">
              <a:spcBef>
                <a:spcPct val="0"/>
              </a:spcBef>
            </a:pPr>
            <a:endParaRPr lang="en-US" sz="11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4" rIns="91425" bIns="45714"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B4FD2FC8-56ED-45FB-8727-D48390F167E3}" type="slidenum">
              <a:rPr lang="en-US" sz="1200">
                <a:solidFill>
                  <a:srgbClr val="000000"/>
                </a:solidFill>
              </a:rPr>
              <a:pPr algn="r" eaLnBrk="1" fontAlgn="base" hangingPunct="1">
                <a:spcBef>
                  <a:spcPct val="0"/>
                </a:spcBef>
                <a:spcAft>
                  <a:spcPct val="0"/>
                </a:spcAft>
              </a:pPr>
              <a:t>4</a:t>
            </a:fld>
            <a:endParaRPr lang="en-US" sz="1200" dirty="0">
              <a:solidFill>
                <a:srgbClr val="000000"/>
              </a:solidFill>
            </a:endParaRPr>
          </a:p>
        </p:txBody>
      </p:sp>
      <p:sp>
        <p:nvSpPr>
          <p:cNvPr id="236547" name="Rectangle 2"/>
          <p:cNvSpPr>
            <a:spLocks noGrp="1" noRot="1" noChangeAspect="1" noChangeArrowheads="1" noTextEdit="1"/>
          </p:cNvSpPr>
          <p:nvPr>
            <p:ph type="sldImg"/>
          </p:nvPr>
        </p:nvSpPr>
        <p:spPr>
          <a:xfrm>
            <a:off x="633413" y="381000"/>
            <a:ext cx="2540000" cy="1906588"/>
          </a:xfrm>
          <a:ln/>
        </p:spPr>
      </p:sp>
      <p:sp>
        <p:nvSpPr>
          <p:cNvPr id="103428" name="Rectangle 3"/>
          <p:cNvSpPr>
            <a:spLocks noGrp="1" noChangeArrowheads="1"/>
          </p:cNvSpPr>
          <p:nvPr>
            <p:ph type="body" idx="1"/>
          </p:nvPr>
        </p:nvSpPr>
        <p:spPr>
          <a:xfrm>
            <a:off x="686422" y="2362513"/>
            <a:ext cx="5638904" cy="6553512"/>
          </a:xfrm>
        </p:spPr>
        <p:txBody>
          <a:bodyPr lIns="89963" tIns="44983" rIns="89963" bIns="44983" rtlCol="0">
            <a:normAutofit fontScale="70000" lnSpcReduction="20000"/>
          </a:bodyPr>
          <a:lstStyle/>
          <a:p>
            <a:pPr>
              <a:defRPr/>
            </a:pPr>
            <a:r>
              <a:rPr lang="en-US" sz="1100" b="1" dirty="0"/>
              <a:t>REFER </a:t>
            </a:r>
            <a:r>
              <a:rPr lang="en-US" sz="1100" dirty="0"/>
              <a:t>to the “Conflict Cycle” overhead and workbook page ____.</a:t>
            </a:r>
          </a:p>
          <a:p>
            <a:pPr>
              <a:defRPr/>
            </a:pPr>
            <a:endParaRPr lang="en-US" sz="1100" dirty="0"/>
          </a:p>
          <a:p>
            <a:pPr>
              <a:defRPr/>
            </a:pPr>
            <a:r>
              <a:rPr lang="en-US" sz="1100" b="1" dirty="0"/>
              <a:t>EXPLAIN:</a:t>
            </a:r>
            <a:r>
              <a:rPr lang="en-US" sz="1100" dirty="0"/>
              <a:t>  “Nicholas Long explains that the ‘conflict cycle’ begins when the student is stressed, and his or her thoughts and feelings drive the behaviors you see.  These behaviors provoke reactions from others – the teacher, other students, the administrator, etc.  The reactions of others to this student’s behaviors helps to determine whether the cycle continues or is broken.  The way we choose to address these behaviors is critical in trying to contain or break the cycle.  Let’s talk about some of the behaviors that students might display in each cycle.”</a:t>
            </a:r>
          </a:p>
          <a:p>
            <a:pPr>
              <a:defRPr/>
            </a:pPr>
            <a:endParaRPr lang="en-US" sz="1100" dirty="0"/>
          </a:p>
          <a:p>
            <a:pPr>
              <a:defRPr/>
            </a:pPr>
            <a:r>
              <a:rPr lang="en-US" sz="1100" b="1" dirty="0"/>
              <a:t>ASK:  </a:t>
            </a:r>
            <a:r>
              <a:rPr lang="en-US" sz="1100" dirty="0"/>
              <a:t>“What are some examples of behaviors that would be automatic office referrals?”</a:t>
            </a:r>
          </a:p>
          <a:p>
            <a:pPr>
              <a:defRPr/>
            </a:pPr>
            <a:endParaRPr lang="en-US" sz="1100" b="1" i="1" dirty="0"/>
          </a:p>
          <a:p>
            <a:pPr>
              <a:defRPr/>
            </a:pPr>
            <a:r>
              <a:rPr lang="en-US" sz="1100" b="1" i="1" dirty="0"/>
              <a:t>Trainer Note:</a:t>
            </a:r>
            <a:r>
              <a:rPr lang="en-US" sz="1100" i="1" dirty="0"/>
              <a:t>  Having participants identify behaviors that can earn students office referrals allows you to explain that there are some behaviors that should be dealt with one-on-one with the student in the office. Those behaviors would not be among the ones that will be discussed in the remainder to this section.</a:t>
            </a:r>
            <a:r>
              <a:rPr lang="en-US" sz="1100" dirty="0"/>
              <a:t>  </a:t>
            </a:r>
          </a:p>
          <a:p>
            <a:pPr>
              <a:defRPr/>
            </a:pPr>
            <a:endParaRPr lang="en-US" sz="1100" b="1" dirty="0"/>
          </a:p>
          <a:p>
            <a:pPr>
              <a:defRPr/>
            </a:pPr>
            <a:r>
              <a:rPr lang="en-US" sz="1100" b="1" dirty="0"/>
              <a:t>ALLOW </a:t>
            </a:r>
            <a:r>
              <a:rPr lang="en-US" sz="1100" dirty="0"/>
              <a:t>the participants time to respond. Write some of their responses under “Office Referral.”</a:t>
            </a:r>
          </a:p>
          <a:p>
            <a:pPr>
              <a:defRPr/>
            </a:pPr>
            <a:endParaRPr lang="en-US" sz="1100" dirty="0"/>
          </a:p>
          <a:p>
            <a:pPr>
              <a:defRPr/>
            </a:pPr>
            <a:r>
              <a:rPr lang="en-US" sz="1100" b="1" dirty="0"/>
              <a:t>SAY:  </a:t>
            </a:r>
            <a:r>
              <a:rPr lang="en-US" sz="1100" dirty="0"/>
              <a:t>“In the first cycle, these are low level behaviors that cause disruption in the classroom, that you can’t ignore.”</a:t>
            </a:r>
          </a:p>
          <a:p>
            <a:pPr>
              <a:defRPr/>
            </a:pPr>
            <a:endParaRPr lang="en-US" sz="1100" dirty="0"/>
          </a:p>
          <a:p>
            <a:pPr>
              <a:defRPr/>
            </a:pPr>
            <a:r>
              <a:rPr lang="en-US" sz="1100" b="1" dirty="0"/>
              <a:t>ASK</a:t>
            </a:r>
            <a:r>
              <a:rPr lang="en-US" sz="1100" dirty="0"/>
              <a:t>  “What are some examples of behaviors that would be in Cycle 1?”</a:t>
            </a:r>
          </a:p>
          <a:p>
            <a:pPr>
              <a:defRPr/>
            </a:pPr>
            <a:endParaRPr lang="en-US" sz="1100" dirty="0"/>
          </a:p>
          <a:p>
            <a:pPr>
              <a:defRPr/>
            </a:pPr>
            <a:r>
              <a:rPr lang="en-US" sz="1100" b="1" dirty="0"/>
              <a:t>ALLOW</a:t>
            </a:r>
            <a:r>
              <a:rPr lang="en-US" sz="1100" dirty="0"/>
              <a:t> the participants time to respond.  Write some of their responses under “Cycle 1”.</a:t>
            </a:r>
          </a:p>
          <a:p>
            <a:pPr>
              <a:defRPr/>
            </a:pPr>
            <a:endParaRPr lang="en-US" sz="1100" b="1" dirty="0"/>
          </a:p>
          <a:p>
            <a:pPr>
              <a:defRPr/>
            </a:pPr>
            <a:r>
              <a:rPr lang="en-US" sz="1100" b="1" i="1" dirty="0"/>
              <a:t>TRAINER NOTE:</a:t>
            </a:r>
            <a:r>
              <a:rPr lang="en-US" sz="1100" i="1" dirty="0"/>
              <a:t>  Some possible responses may be: getting out of sit while teacher is talking, talking during instructional time, calling out answers, not paying attention by looking out window for extended period of time or messing with items in desk, etc.</a:t>
            </a:r>
          </a:p>
          <a:p>
            <a:pPr>
              <a:defRPr/>
            </a:pPr>
            <a:endParaRPr lang="en-US" sz="1100" b="1" i="1" dirty="0"/>
          </a:p>
          <a:p>
            <a:pPr>
              <a:defRPr/>
            </a:pPr>
            <a:r>
              <a:rPr lang="en-US" sz="1100" b="1" dirty="0"/>
              <a:t>SAY:  </a:t>
            </a:r>
            <a:r>
              <a:rPr lang="en-US" sz="1100" dirty="0"/>
              <a:t>“In cycle two, these could be the low level behaviors from Cycle 1 that continue over time.  </a:t>
            </a:r>
          </a:p>
          <a:p>
            <a:pPr>
              <a:defRPr/>
            </a:pPr>
            <a:r>
              <a:rPr lang="en-US" sz="1100" dirty="0"/>
              <a:t>Cycle 2 behaviors can also be higher level behaviors, that are in immediate need of your attention.”</a:t>
            </a:r>
          </a:p>
          <a:p>
            <a:pPr>
              <a:defRPr/>
            </a:pPr>
            <a:endParaRPr lang="en-US" sz="1100" dirty="0"/>
          </a:p>
          <a:p>
            <a:pPr>
              <a:defRPr/>
            </a:pPr>
            <a:r>
              <a:rPr lang="en-US" sz="1100" b="1" dirty="0"/>
              <a:t>ASK:</a:t>
            </a:r>
            <a:r>
              <a:rPr lang="en-US" sz="1100" dirty="0"/>
              <a:t>  “What are some examples of behaviors that you would identify in Cycle 2?”</a:t>
            </a:r>
          </a:p>
          <a:p>
            <a:pPr>
              <a:defRPr/>
            </a:pPr>
            <a:endParaRPr lang="en-US" sz="1100" dirty="0"/>
          </a:p>
          <a:p>
            <a:pPr>
              <a:defRPr/>
            </a:pPr>
            <a:r>
              <a:rPr lang="en-US" sz="1100" b="1" dirty="0"/>
              <a:t>ALLOW</a:t>
            </a:r>
            <a:r>
              <a:rPr lang="en-US" sz="1100" dirty="0"/>
              <a:t> the participants time to respond.  Write some of their responses under “Cycle 2.”</a:t>
            </a:r>
          </a:p>
          <a:p>
            <a:pPr>
              <a:defRPr/>
            </a:pPr>
            <a:endParaRPr lang="en-US" sz="1100" dirty="0"/>
          </a:p>
          <a:p>
            <a:pPr>
              <a:defRPr/>
            </a:pPr>
            <a:r>
              <a:rPr lang="en-US" sz="1100" b="1" i="1" dirty="0"/>
              <a:t>TRAINER NOTE:</a:t>
            </a:r>
            <a:r>
              <a:rPr lang="en-US" sz="1100" i="1" dirty="0"/>
              <a:t>  Some possible responses may be:  Continued cycle 1 behaviors, students inappropriate responds to correction, slamming books, talking back, turning away from teacher, etc.</a:t>
            </a:r>
          </a:p>
          <a:p>
            <a:pPr>
              <a:defRPr/>
            </a:pPr>
            <a:endParaRPr lang="en-US" sz="1100" b="1" i="1" dirty="0"/>
          </a:p>
          <a:p>
            <a:pPr>
              <a:defRPr/>
            </a:pPr>
            <a:r>
              <a:rPr lang="en-US" sz="1100" b="1" dirty="0"/>
              <a:t>SAY:  </a:t>
            </a:r>
            <a:r>
              <a:rPr lang="en-US" sz="1100" dirty="0"/>
              <a:t>Cycle 3 is a result of continued inappropriate behaviors that have spiraled.  As the spiral continues, the behavior is driven by emotion rather than a rational process.  The cycle in which the student is functioning is a result of the frequency, intensity, and duration of the behavior.</a:t>
            </a:r>
          </a:p>
          <a:p>
            <a:pPr>
              <a:defRPr/>
            </a:pPr>
            <a:endParaRPr lang="en-US" sz="1100" dirty="0"/>
          </a:p>
          <a:p>
            <a:pPr>
              <a:defRPr/>
            </a:pPr>
            <a:r>
              <a:rPr lang="en-US" sz="1100" b="1" dirty="0"/>
              <a:t>ASK:</a:t>
            </a:r>
            <a:r>
              <a:rPr lang="en-US" sz="1100" dirty="0"/>
              <a:t>  “What are some of the examples of behaviors you would identify in “Cycle 3?”</a:t>
            </a:r>
          </a:p>
          <a:p>
            <a:pPr>
              <a:defRPr/>
            </a:pPr>
            <a:endParaRPr lang="en-US" sz="1100" dirty="0"/>
          </a:p>
          <a:p>
            <a:pPr>
              <a:defRPr/>
            </a:pPr>
            <a:r>
              <a:rPr lang="en-US" sz="1100" b="1" dirty="0"/>
              <a:t>ALLOW</a:t>
            </a:r>
            <a:r>
              <a:rPr lang="en-US" sz="1100" dirty="0"/>
              <a:t> the participants time to respond.  Write some of their responses under “Cycle 3.” </a:t>
            </a:r>
            <a:endParaRPr lang="en-US" sz="1100" b="1" dirty="0"/>
          </a:p>
          <a:p>
            <a:pPr>
              <a:defRPr/>
            </a:pPr>
            <a:endParaRPr lang="en-US" sz="1100" dirty="0"/>
          </a:p>
          <a:p>
            <a:pPr>
              <a:defRPr/>
            </a:pPr>
            <a:r>
              <a:rPr lang="en-US" sz="1100" b="1" i="1" dirty="0"/>
              <a:t>TRAINER NOTE:  </a:t>
            </a:r>
            <a:r>
              <a:rPr lang="en-US" sz="1100" i="1" dirty="0"/>
              <a:t>Some possible responses may be:  continued Cycle 1 or 2 behaviors, destroying property, yelling at the teacher or another student, spitting, etc.</a:t>
            </a:r>
          </a:p>
          <a:p>
            <a:pPr>
              <a:defRPr/>
            </a:pPr>
            <a:endParaRPr lang="en-US" sz="1100" b="1" i="1" dirty="0"/>
          </a:p>
          <a:p>
            <a:pPr>
              <a:defRPr/>
            </a:pPr>
            <a:r>
              <a:rPr lang="en-US" sz="1100" b="1" i="1" dirty="0"/>
              <a:t>Trainer Note:</a:t>
            </a:r>
            <a:r>
              <a:rPr lang="en-US" sz="1100" i="1" dirty="0"/>
              <a:t>  The goal of this activity is to hear about some of the behaviors participants have to deal with in their classroom/building and to get a feel for the level of these behaviors.  Another outcome is to determine how close a school’s staff members are to being able to identify behaviors in similar categories.  For example, one teacher might have “talking out of turn” as a behavior in Cycle 1 while the rest of the school’s staff may have that behavior in Cycle 2. Also, talk with participants about tolerances and the importance of staff members having similar tolerances across the building.  Discuss why tolerances might fluctuate and the importance of explaining those situations to students.</a:t>
            </a:r>
          </a:p>
          <a:p>
            <a:pPr>
              <a:defRPr/>
            </a:pPr>
            <a:endParaRPr lang="en-US" sz="1100" i="1" dirty="0"/>
          </a:p>
          <a:p>
            <a:pPr>
              <a:defRPr/>
            </a:pPr>
            <a:r>
              <a:rPr lang="en-US" sz="1100" b="1" dirty="0"/>
              <a:t>SAY:  </a:t>
            </a:r>
            <a:r>
              <a:rPr lang="en-US" sz="1100" dirty="0"/>
              <a:t>“The conflict cycle is not a step-by–step process.  Some students may come into your classroom, already exhibiting cycle 2 or 3 behaviors.  No matter what behaviors the student engages in, decreasing the likelihood that these behaviors occur involves having planned and purposeful strategies.  These strategies cannot be limited to simply addressing these behaviors after they occur.  These planned and purposeful strategies include setting clear expectations, building relationships, maintaining consistency, reinforcing positive behaviors, and correcting inappropriate behavior – before it escalates to the point that it did in the clip.  Throughout this workshop we will give you systematic ways to address inappropriate behavior and encourage your students to develop and maintain responsible behaviors essential to their success – both inside and outside the classroom.” </a:t>
            </a:r>
          </a:p>
          <a:p>
            <a:pPr>
              <a:defRPr/>
            </a:pPr>
            <a:endParaRPr lang="en-US" sz="1100" dirty="0"/>
          </a:p>
          <a:p>
            <a:pPr>
              <a:defRPr/>
            </a:pPr>
            <a:endParaRPr lang="en-US" sz="1100" dirty="0"/>
          </a:p>
          <a:p>
            <a:pPr>
              <a:spcBef>
                <a:spcPct val="0"/>
              </a:spcBef>
              <a:defRPr/>
            </a:pPr>
            <a:endParaRPr lang="en-US"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19D64DE5-1073-45E6-BE54-FE55BB77EC0D}" type="slidenum">
              <a:rPr lang="en-US" sz="1200">
                <a:solidFill>
                  <a:srgbClr val="000000"/>
                </a:solidFill>
              </a:rPr>
              <a:pPr algn="r" eaLnBrk="1" fontAlgn="base" hangingPunct="1">
                <a:spcBef>
                  <a:spcPct val="0"/>
                </a:spcBef>
                <a:spcAft>
                  <a:spcPct val="0"/>
                </a:spcAft>
              </a:pPr>
              <a:t>5</a:t>
            </a:fld>
            <a:endParaRPr lang="en-US" sz="1200" dirty="0">
              <a:solidFill>
                <a:srgbClr val="000000"/>
              </a:solidFill>
            </a:endParaRPr>
          </a:p>
        </p:txBody>
      </p:sp>
      <p:sp>
        <p:nvSpPr>
          <p:cNvPr id="237571" name="Rectangle 2"/>
          <p:cNvSpPr>
            <a:spLocks noGrp="1" noRot="1" noChangeAspect="1" noChangeArrowheads="1" noTextEdit="1"/>
          </p:cNvSpPr>
          <p:nvPr>
            <p:ph type="sldImg"/>
          </p:nvPr>
        </p:nvSpPr>
        <p:spPr>
          <a:xfrm>
            <a:off x="725488" y="381000"/>
            <a:ext cx="2438400" cy="1830388"/>
          </a:xfrm>
          <a:ln/>
        </p:spPr>
      </p:sp>
      <p:sp>
        <p:nvSpPr>
          <p:cNvPr id="104452" name="Rectangle 3"/>
          <p:cNvSpPr>
            <a:spLocks noGrp="1" noChangeArrowheads="1"/>
          </p:cNvSpPr>
          <p:nvPr>
            <p:ph type="body" idx="1"/>
          </p:nvPr>
        </p:nvSpPr>
        <p:spPr>
          <a:xfrm>
            <a:off x="456579" y="2362513"/>
            <a:ext cx="6097035" cy="6096000"/>
          </a:xfrm>
        </p:spPr>
        <p:txBody>
          <a:bodyPr lIns="92058" tIns="46032" rIns="92058" bIns="46032" rtlCol="0">
            <a:normAutofit fontScale="70000" lnSpcReduction="20000"/>
          </a:bodyPr>
          <a:lstStyle/>
          <a:p>
            <a:pPr>
              <a:defRPr/>
            </a:pPr>
            <a:r>
              <a:rPr lang="en-US" b="1" i="1" dirty="0">
                <a:latin typeface="+mn-lt"/>
              </a:rPr>
              <a:t>Trainer Note:</a:t>
            </a:r>
            <a:r>
              <a:rPr lang="en-US" i="1" dirty="0">
                <a:latin typeface="+mn-lt"/>
              </a:rPr>
              <a:t>  Prior to presenting the workshop, read </a:t>
            </a:r>
            <a:r>
              <a:rPr lang="en-US" i="1" u="sng" dirty="0">
                <a:latin typeface="+mn-lt"/>
              </a:rPr>
              <a:t>The Ecology of Childhood:  A Multi-System Perspective</a:t>
            </a:r>
            <a:r>
              <a:rPr lang="en-US" i="1" dirty="0">
                <a:latin typeface="+mn-lt"/>
              </a:rPr>
              <a:t>.</a:t>
            </a:r>
            <a:endParaRPr lang="en-US" b="1" i="1" dirty="0">
              <a:latin typeface="+mn-lt"/>
            </a:endParaRPr>
          </a:p>
          <a:p>
            <a:pPr>
              <a:defRPr/>
            </a:pPr>
            <a:endParaRPr lang="en-US" b="1" dirty="0">
              <a:latin typeface="+mn-lt"/>
            </a:endParaRPr>
          </a:p>
          <a:p>
            <a:pPr>
              <a:defRPr/>
            </a:pPr>
            <a:r>
              <a:rPr lang="en-US" b="1" dirty="0">
                <a:latin typeface="+mn-lt"/>
              </a:rPr>
              <a:t>TRANSITION STATEMENT:  </a:t>
            </a:r>
            <a:r>
              <a:rPr lang="en-US" dirty="0">
                <a:latin typeface="+mn-lt"/>
              </a:rPr>
              <a:t>“We tend to see the conflict cycle develop as Nicholas Long describes from students who are less connected to school and more connected to other factors that influence their lives.”  </a:t>
            </a:r>
          </a:p>
          <a:p>
            <a:pPr>
              <a:defRPr/>
            </a:pPr>
            <a:endParaRPr lang="en-US" dirty="0">
              <a:latin typeface="+mn-lt"/>
            </a:endParaRPr>
          </a:p>
          <a:p>
            <a:pPr>
              <a:defRPr/>
            </a:pPr>
            <a:r>
              <a:rPr lang="en-US" b="1" dirty="0">
                <a:latin typeface="+mn-lt"/>
              </a:rPr>
              <a:t>DO:  Attach</a:t>
            </a:r>
            <a:r>
              <a:rPr lang="en-US" dirty="0">
                <a:latin typeface="+mn-lt"/>
              </a:rPr>
              <a:t> the chart, “A Positive Climate for Learning,” to the wall where everyone can see it. </a:t>
            </a:r>
          </a:p>
          <a:p>
            <a:pPr>
              <a:defRPr/>
            </a:pPr>
            <a:endParaRPr lang="en-US" dirty="0">
              <a:latin typeface="+mn-lt"/>
            </a:endParaRPr>
          </a:p>
          <a:p>
            <a:pPr>
              <a:defRPr/>
            </a:pPr>
            <a:r>
              <a:rPr lang="en-US" b="1" dirty="0">
                <a:latin typeface="+mn-lt"/>
              </a:rPr>
              <a:t>Point</a:t>
            </a:r>
            <a:r>
              <a:rPr lang="en-US" dirty="0">
                <a:latin typeface="+mn-lt"/>
              </a:rPr>
              <a:t> to the top section of the chart.</a:t>
            </a:r>
            <a:endParaRPr lang="en-US" b="1" dirty="0">
              <a:latin typeface="+mn-lt"/>
            </a:endParaRPr>
          </a:p>
          <a:p>
            <a:pPr>
              <a:defRPr/>
            </a:pPr>
            <a:endParaRPr lang="en-US" b="1" i="1" dirty="0">
              <a:latin typeface="+mn-lt"/>
            </a:endParaRPr>
          </a:p>
          <a:p>
            <a:pPr>
              <a:defRPr/>
            </a:pPr>
            <a:r>
              <a:rPr lang="en-US" b="1" dirty="0">
                <a:latin typeface="+mn-lt"/>
              </a:rPr>
              <a:t>SAY:</a:t>
            </a:r>
            <a:r>
              <a:rPr lang="en-US" dirty="0">
                <a:latin typeface="+mn-lt"/>
              </a:rPr>
              <a:t>  “With the student that is well-connected, they have developed positive relationships with students and adults and consistently use skills that make them successful in the classroom  academically and/or socially.  They tend to be “looked up to” by the other students.  </a:t>
            </a:r>
          </a:p>
          <a:p>
            <a:pPr>
              <a:defRPr/>
            </a:pPr>
            <a:endParaRPr lang="en-US" dirty="0">
              <a:latin typeface="+mn-lt"/>
            </a:endParaRPr>
          </a:p>
          <a:p>
            <a:pPr>
              <a:defRPr/>
            </a:pPr>
            <a:r>
              <a:rPr lang="en-US" b="1" dirty="0">
                <a:latin typeface="+mn-lt"/>
              </a:rPr>
              <a:t>Point</a:t>
            </a:r>
            <a:r>
              <a:rPr lang="en-US" dirty="0">
                <a:latin typeface="+mn-lt"/>
              </a:rPr>
              <a:t> to the middle section of the chart.</a:t>
            </a:r>
          </a:p>
          <a:p>
            <a:pPr>
              <a:defRPr/>
            </a:pPr>
            <a:endParaRPr lang="en-US" b="1" dirty="0">
              <a:latin typeface="+mn-lt"/>
            </a:endParaRPr>
          </a:p>
          <a:p>
            <a:pPr>
              <a:defRPr/>
            </a:pPr>
            <a:r>
              <a:rPr lang="en-US" b="1" dirty="0">
                <a:latin typeface="+mn-lt"/>
              </a:rPr>
              <a:t>SAY:</a:t>
            </a:r>
            <a:r>
              <a:rPr lang="en-US" dirty="0">
                <a:latin typeface="+mn-lt"/>
              </a:rPr>
              <a:t>  “With the somewhat connected students, they have these skills, but may or may not consistently utilize them.  These students tend to be followers.  If it is ‘cool’ to be bad, these students can be swayed to follow those leaders.”  </a:t>
            </a:r>
          </a:p>
          <a:p>
            <a:pPr>
              <a:defRPr/>
            </a:pPr>
            <a:endParaRPr lang="en-US" dirty="0">
              <a:latin typeface="+mn-lt"/>
            </a:endParaRPr>
          </a:p>
          <a:p>
            <a:pPr>
              <a:defRPr/>
            </a:pPr>
            <a:r>
              <a:rPr lang="en-US" b="1" dirty="0">
                <a:latin typeface="+mn-lt"/>
              </a:rPr>
              <a:t>Point</a:t>
            </a:r>
            <a:r>
              <a:rPr lang="en-US" dirty="0">
                <a:latin typeface="+mn-lt"/>
              </a:rPr>
              <a:t> to the bottom section of the chart.</a:t>
            </a:r>
            <a:endParaRPr lang="en-US" b="1" dirty="0">
              <a:latin typeface="+mn-lt"/>
            </a:endParaRPr>
          </a:p>
          <a:p>
            <a:pPr>
              <a:defRPr/>
            </a:pPr>
            <a:endParaRPr lang="en-US" b="1" dirty="0">
              <a:latin typeface="+mn-lt"/>
            </a:endParaRPr>
          </a:p>
          <a:p>
            <a:pPr>
              <a:defRPr/>
            </a:pPr>
            <a:r>
              <a:rPr lang="en-US" b="1" dirty="0">
                <a:latin typeface="+mn-lt"/>
              </a:rPr>
              <a:t>SAY:  </a:t>
            </a:r>
            <a:r>
              <a:rPr lang="en-US" dirty="0">
                <a:latin typeface="+mn-lt"/>
              </a:rPr>
              <a:t>“The not connected students may have limited peer and adult relationships as a result of lacking some of the academic and/or social skills that allow them to feel more connected.  They are less likely to become involved in extra-curricular activities.  They can also be leaders in building; ‘I can’t do it and I’m not going to let anybody else do it’ attitude.”  </a:t>
            </a:r>
          </a:p>
          <a:p>
            <a:pPr>
              <a:defRPr/>
            </a:pPr>
            <a:endParaRPr lang="en-US" dirty="0">
              <a:latin typeface="+mn-lt"/>
            </a:endParaRPr>
          </a:p>
          <a:p>
            <a:pPr>
              <a:defRPr/>
            </a:pPr>
            <a:r>
              <a:rPr lang="en-US" b="1" i="1" dirty="0">
                <a:latin typeface="+mn-lt"/>
              </a:rPr>
              <a:t>Trainer Note:</a:t>
            </a:r>
            <a:r>
              <a:rPr lang="en-US" dirty="0">
                <a:latin typeface="+mn-lt"/>
              </a:rPr>
              <a:t>  </a:t>
            </a:r>
            <a:r>
              <a:rPr lang="en-US" i="1" dirty="0">
                <a:latin typeface="+mn-lt"/>
              </a:rPr>
              <a:t>Connected students run the gamut from those “typically” connected like the head cheerleader, student council presidents, and football team captain to the “player” student, who knows they need to find a different way to be connected and become the class clown, charmer, etc.  Elementary examples include smiles, volunteering to help, etc. that show they really like being in school.</a:t>
            </a:r>
            <a:r>
              <a:rPr lang="en-US" dirty="0">
                <a:latin typeface="+mn-lt"/>
              </a:rPr>
              <a:t> </a:t>
            </a:r>
          </a:p>
          <a:p>
            <a:pPr>
              <a:defRPr/>
            </a:pPr>
            <a:endParaRPr lang="en-US" dirty="0">
              <a:latin typeface="+mn-lt"/>
            </a:endParaRPr>
          </a:p>
          <a:p>
            <a:pPr>
              <a:defRPr/>
            </a:pPr>
            <a:r>
              <a:rPr lang="en-US" b="1" dirty="0">
                <a:latin typeface="+mn-lt"/>
              </a:rPr>
              <a:t>SAY:  </a:t>
            </a:r>
            <a:r>
              <a:rPr lang="en-US" dirty="0">
                <a:latin typeface="+mn-lt"/>
              </a:rPr>
              <a:t>“In buildings where the positive school climate is strong, you have more students who are well-connected.  This does not just happen.  The mission statement is purposeful and activities in the  building build on the skills that should be developed to create this positive climate.  In buildings where the climate is not as positive, the informal (or negative) mission begins to take over, i.e., “these kids can’t learn anything,” “don’t waste your time developing that plan,” etc.”  </a:t>
            </a:r>
          </a:p>
          <a:p>
            <a:pPr>
              <a:defRPr/>
            </a:pPr>
            <a:endParaRPr lang="en-US" dirty="0">
              <a:latin typeface="+mn-lt"/>
            </a:endParaRPr>
          </a:p>
          <a:p>
            <a:pPr>
              <a:defRPr/>
            </a:pPr>
            <a:r>
              <a:rPr lang="en-US" sz="1000" b="1" dirty="0"/>
              <a:t>ACTIVITY:</a:t>
            </a:r>
            <a:r>
              <a:rPr lang="en-US" sz="1000" dirty="0"/>
              <a:t>  Self-Assessment of Classroom</a:t>
            </a:r>
          </a:p>
          <a:p>
            <a:pPr>
              <a:defRPr/>
            </a:pPr>
            <a:endParaRPr lang="en-US" sz="1000" dirty="0"/>
          </a:p>
          <a:p>
            <a:pPr>
              <a:defRPr/>
            </a:pPr>
            <a:r>
              <a:rPr lang="en-US" sz="1000" b="1" dirty="0"/>
              <a:t>DIRECT</a:t>
            </a:r>
            <a:r>
              <a:rPr lang="en-US" sz="1000" dirty="0"/>
              <a:t> the participants to turn to page ___ in their Participant Workbooks.</a:t>
            </a:r>
          </a:p>
          <a:p>
            <a:pPr>
              <a:defRPr/>
            </a:pPr>
            <a:endParaRPr lang="en-US" sz="1000" b="1" dirty="0"/>
          </a:p>
          <a:p>
            <a:pPr>
              <a:defRPr/>
            </a:pPr>
            <a:r>
              <a:rPr lang="en-US" sz="1000" b="1" dirty="0"/>
              <a:t>SAY:</a:t>
            </a:r>
            <a:r>
              <a:rPr lang="en-US" sz="1000" dirty="0"/>
              <a:t>  “Think about the students in your class(es) now.  What percentage of your students fit here (bottom of the wall chart)?  Here (middle of the wall chart)?  Here (top of the wall chart)?  One of these areas represents the culture in your classroom. As we discuss strategies throughout the workshop, think about how you might use them in your classroom to move more students toward the bottom of the chart.”</a:t>
            </a:r>
          </a:p>
          <a:p>
            <a:pPr>
              <a:defRPr/>
            </a:pPr>
            <a:endParaRPr lang="en-US" sz="1000" dirty="0"/>
          </a:p>
          <a:p>
            <a:pPr>
              <a:defRPr/>
            </a:pPr>
            <a:r>
              <a:rPr lang="en-US" sz="1000" b="1" dirty="0"/>
              <a:t>ALLOW</a:t>
            </a:r>
            <a:r>
              <a:rPr lang="en-US" sz="1000" dirty="0"/>
              <a:t> the participants time to respond.</a:t>
            </a:r>
            <a:endParaRPr lang="en-US" sz="1000" b="1" dirty="0"/>
          </a:p>
          <a:p>
            <a:pPr>
              <a:defRPr/>
            </a:pPr>
            <a:endParaRPr lang="en-US" sz="1000" dirty="0"/>
          </a:p>
          <a:p>
            <a:pPr>
              <a:defRPr/>
            </a:pPr>
            <a:r>
              <a:rPr lang="en-US" sz="1000" b="1" dirty="0"/>
              <a:t>ASK:</a:t>
            </a:r>
            <a:r>
              <a:rPr lang="en-US" sz="1000" dirty="0"/>
              <a:t>  “Which group is defining the culture in your classroom right now?”</a:t>
            </a:r>
          </a:p>
          <a:p>
            <a:pPr>
              <a:defRPr/>
            </a:pPr>
            <a:endParaRPr lang="en-US" sz="1000" dirty="0"/>
          </a:p>
          <a:p>
            <a:pPr>
              <a:defRPr/>
            </a:pPr>
            <a:r>
              <a:rPr lang="en-US" sz="1000" b="1" i="1" dirty="0"/>
              <a:t>Trainer Note:</a:t>
            </a:r>
            <a:r>
              <a:rPr lang="en-US" sz="1000" i="1" dirty="0"/>
              <a:t>  This is a rhetorical question.  </a:t>
            </a:r>
            <a:r>
              <a:rPr lang="en-US" sz="1000" dirty="0"/>
              <a:t>  </a:t>
            </a:r>
          </a:p>
          <a:p>
            <a:pPr>
              <a:defRPr/>
            </a:pPr>
            <a:endParaRPr lang="en-US" sz="1000" dirty="0"/>
          </a:p>
          <a:p>
            <a:pPr>
              <a:defRPr/>
            </a:pPr>
            <a:r>
              <a:rPr lang="en-US" sz="1000" b="1" dirty="0"/>
              <a:t>EXPLAIN:  </a:t>
            </a:r>
            <a:r>
              <a:rPr lang="en-US" sz="1000" dirty="0"/>
              <a:t>“Ideally, you want the students in your class to be connected to school. (Refer to the top of the ‘Positive Climate’ chart.) You can accomplish this by creating a positive climate, ‘a place students want to be.’ You should set clear expectations, reinforce the good choices students make and address poor choices, and make the classroom a safe place where students can take both social and academic risks. </a:t>
            </a:r>
          </a:p>
          <a:p>
            <a:pPr>
              <a:defRPr/>
            </a:pPr>
            <a:endParaRPr lang="en-US" sz="1000" dirty="0"/>
          </a:p>
          <a:p>
            <a:pPr>
              <a:defRPr/>
            </a:pPr>
            <a:r>
              <a:rPr lang="en-US" sz="1000" dirty="0"/>
              <a:t>“When these students begin to move away from the classroom/school (refer to middle and bottom of the ‘Positive Climate’ chart), you begin to see them isolate themselves from the group and/or act out to get the attention of other students.  As the adult, you may also tend to move away from those students and, therefore, cut off or change the relationship you have with the students who are toward the bottom of the chart.  These students begin to seek attention in other ways and from other people in the school. They may even move toward the middle and bottom of the chart.</a:t>
            </a:r>
          </a:p>
          <a:p>
            <a:pPr>
              <a:defRPr/>
            </a:pPr>
            <a:endParaRPr lang="en-US" sz="1000" dirty="0"/>
          </a:p>
          <a:p>
            <a:pPr>
              <a:defRPr/>
            </a:pPr>
            <a:r>
              <a:rPr lang="en-US" sz="1000" dirty="0"/>
              <a:t>“If most of your students are in the middle or at the bottom of the chart, they may lack the motivation to change if you don’t make school a safe and encouraging place.  If students continue here, you run the risk of losing them entirely.”  </a:t>
            </a:r>
          </a:p>
          <a:p>
            <a:pPr>
              <a:defRPr/>
            </a:pPr>
            <a:endParaRPr lang="en-US" sz="1000" dirty="0"/>
          </a:p>
          <a:p>
            <a:pPr>
              <a:defRPr/>
            </a:pPr>
            <a:endParaRPr lang="en-US" sz="1000" b="1" dirty="0"/>
          </a:p>
          <a:p>
            <a:pPr>
              <a:defRPr/>
            </a:pPr>
            <a:endParaRPr lang="en-US" sz="1000" b="1" dirty="0"/>
          </a:p>
          <a:p>
            <a:pPr>
              <a:defRPr/>
            </a:pPr>
            <a:endParaRPr lang="en-US" dirty="0">
              <a:latin typeface="+mn-lt"/>
            </a:endParaRPr>
          </a:p>
          <a:p>
            <a:pPr>
              <a:defRPr/>
            </a:pPr>
            <a:r>
              <a:rPr lang="en-US" dirty="0">
                <a:latin typeface="+mn-lt"/>
              </a:rPr>
              <a:t>  </a:t>
            </a:r>
            <a:r>
              <a:rPr lang="en-US" b="1" i="1" dirty="0">
                <a:latin typeface="+mn-lt"/>
              </a:rPr>
              <a:t> </a:t>
            </a:r>
            <a:r>
              <a:rPr lang="en-US" dirty="0">
                <a:latin typeface="+mn-lt"/>
              </a:rPr>
              <a:t> </a:t>
            </a:r>
          </a:p>
          <a:p>
            <a:pPr>
              <a:defRPr/>
            </a:pPr>
            <a:endParaRPr lang="en-US" dirty="0">
              <a:latin typeface="+mn-lt"/>
            </a:endParaRPr>
          </a:p>
          <a:p>
            <a:pPr>
              <a:spcBef>
                <a:spcPct val="0"/>
              </a:spcBef>
              <a:defRPr/>
            </a:pPr>
            <a:endParaRPr lang="en-US"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EF1FAD2B-701F-442C-A4C8-7F84B745483C}" type="slidenum">
              <a:rPr lang="en-US" sz="1200">
                <a:solidFill>
                  <a:srgbClr val="000000"/>
                </a:solidFill>
              </a:rPr>
              <a:pPr algn="r" eaLnBrk="1" fontAlgn="base" hangingPunct="1">
                <a:spcBef>
                  <a:spcPct val="0"/>
                </a:spcBef>
                <a:spcAft>
                  <a:spcPct val="0"/>
                </a:spcAft>
              </a:pPr>
              <a:t>6</a:t>
            </a:fld>
            <a:endParaRPr lang="en-US" sz="1200" dirty="0">
              <a:solidFill>
                <a:srgbClr val="000000"/>
              </a:solidFill>
            </a:endParaRPr>
          </a:p>
        </p:txBody>
      </p:sp>
      <p:sp>
        <p:nvSpPr>
          <p:cNvPr id="240643" name="Rectangle 2"/>
          <p:cNvSpPr>
            <a:spLocks noGrp="1" noRot="1" noChangeAspect="1" noChangeArrowheads="1" noTextEdit="1"/>
          </p:cNvSpPr>
          <p:nvPr>
            <p:ph type="sldImg"/>
          </p:nvPr>
        </p:nvSpPr>
        <p:spPr>
          <a:xfrm>
            <a:off x="522288" y="381000"/>
            <a:ext cx="2844800" cy="2133600"/>
          </a:xfrm>
          <a:ln/>
        </p:spPr>
      </p:sp>
      <p:sp>
        <p:nvSpPr>
          <p:cNvPr id="240644" name="Rectangle 3"/>
          <p:cNvSpPr>
            <a:spLocks noGrp="1" noChangeArrowheads="1"/>
          </p:cNvSpPr>
          <p:nvPr>
            <p:ph type="body" idx="1"/>
          </p:nvPr>
        </p:nvSpPr>
        <p:spPr>
          <a:xfrm>
            <a:off x="456579" y="2818464"/>
            <a:ext cx="6020939" cy="5791512"/>
          </a:xfrm>
          <a:noFill/>
        </p:spPr>
        <p:txBody>
          <a:bodyPr lIns="92070" tIns="46038" rIns="92070" bIns="46038"/>
          <a:lstStyle/>
          <a:p>
            <a:pPr eaLnBrk="1" hangingPunct="1">
              <a:spcBef>
                <a:spcPct val="0"/>
              </a:spcBef>
            </a:pP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2D61990-BAD6-426D-ABF8-12AD3583558A}" type="slidenum">
              <a:rPr lang="en-US" sz="1200"/>
              <a:pPr algn="r" eaLnBrk="1" hangingPunct="1"/>
              <a:t>7</a:t>
            </a:fld>
            <a:endParaRPr lang="en-US" sz="1200" dirty="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p:spPr>
        <p:txBody>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2B708D36-94AE-4101-AE09-69698EBD02C4}" type="slidenum">
              <a:rPr lang="en-US" sz="1200">
                <a:solidFill>
                  <a:srgbClr val="000000"/>
                </a:solidFill>
              </a:rPr>
              <a:pPr algn="r" eaLnBrk="1" fontAlgn="base" hangingPunct="1">
                <a:spcBef>
                  <a:spcPct val="0"/>
                </a:spcBef>
                <a:spcAft>
                  <a:spcPct val="0"/>
                </a:spcAft>
              </a:pPr>
              <a:t>9</a:t>
            </a:fld>
            <a:endParaRPr lang="en-US" sz="1200" dirty="0">
              <a:solidFill>
                <a:srgbClr val="000000"/>
              </a:solidFill>
            </a:endParaRPr>
          </a:p>
        </p:txBody>
      </p:sp>
      <p:sp>
        <p:nvSpPr>
          <p:cNvPr id="243715" name="Rectangle 2"/>
          <p:cNvSpPr>
            <a:spLocks noGrp="1" noRot="1" noChangeAspect="1" noChangeArrowheads="1" noTextEdit="1"/>
          </p:cNvSpPr>
          <p:nvPr>
            <p:ph type="sldImg"/>
          </p:nvPr>
        </p:nvSpPr>
        <p:spPr>
          <a:xfrm>
            <a:off x="406400" y="228600"/>
            <a:ext cx="2540000" cy="1905000"/>
          </a:xfrm>
          <a:ln/>
        </p:spPr>
      </p:sp>
      <p:sp>
        <p:nvSpPr>
          <p:cNvPr id="109572" name="Rectangle 3"/>
          <p:cNvSpPr>
            <a:spLocks noGrp="1" noChangeArrowheads="1"/>
          </p:cNvSpPr>
          <p:nvPr>
            <p:ph type="body" idx="1"/>
          </p:nvPr>
        </p:nvSpPr>
        <p:spPr>
          <a:xfrm>
            <a:off x="304387" y="2362513"/>
            <a:ext cx="6173132" cy="6094438"/>
          </a:xfrm>
        </p:spPr>
        <p:txBody>
          <a:bodyPr lIns="89970" tIns="44986" rIns="89970" bIns="44986" rtlCol="0">
            <a:normAutofit fontScale="92500"/>
          </a:bodyPr>
          <a:lstStyle/>
          <a:p>
            <a:pPr>
              <a:defRPr/>
            </a:pPr>
            <a:r>
              <a:rPr lang="en-US" sz="1000" b="1" dirty="0"/>
              <a:t>TRANSITION STATEMENT:</a:t>
            </a:r>
            <a:r>
              <a:rPr lang="en-US" sz="1000" dirty="0"/>
              <a:t>  “Although we often see ourselves as being proactive, we often tend to address rules, consequences, and specific classroom procedures at the beginning of the year or only when students make mistakes.  We should make a specific plan to teach building and classroom rules, specific procedures, skills, and consequences throughout the school year.”</a:t>
            </a:r>
          </a:p>
          <a:p>
            <a:pPr>
              <a:defRPr/>
            </a:pPr>
            <a:endParaRPr lang="en-US" sz="1000" dirty="0"/>
          </a:p>
          <a:p>
            <a:pPr>
              <a:defRPr/>
            </a:pPr>
            <a:r>
              <a:rPr lang="en-US" sz="1000" b="1" dirty="0"/>
              <a:t>ASK:</a:t>
            </a:r>
            <a:r>
              <a:rPr lang="en-US" sz="1000" dirty="0"/>
              <a:t>  “What are some things that cause us to be more reactive than proactive?”</a:t>
            </a:r>
          </a:p>
          <a:p>
            <a:pPr>
              <a:defRPr/>
            </a:pPr>
            <a:endParaRPr lang="en-US" sz="1000" dirty="0"/>
          </a:p>
          <a:p>
            <a:pPr>
              <a:defRPr/>
            </a:pPr>
            <a:r>
              <a:rPr lang="en-US" sz="1000" i="1" dirty="0"/>
              <a:t>Possible responses might include: lack of time, the belief that students already know certain things, pressure to cover academic material, pressure to achieve and maintain test scores, etc. </a:t>
            </a:r>
            <a:endParaRPr lang="en-US" sz="1000" b="1" i="1" dirty="0"/>
          </a:p>
          <a:p>
            <a:pPr>
              <a:defRPr/>
            </a:pPr>
            <a:endParaRPr lang="en-US" sz="1000" dirty="0"/>
          </a:p>
          <a:p>
            <a:pPr>
              <a:defRPr/>
            </a:pPr>
            <a:r>
              <a:rPr lang="en-US" sz="1000" b="1" dirty="0"/>
              <a:t>REFER </a:t>
            </a:r>
            <a:r>
              <a:rPr lang="en-US" sz="1000" dirty="0"/>
              <a:t>to “Proactive Teaching” overhead and workbook page ____.</a:t>
            </a:r>
          </a:p>
          <a:p>
            <a:pPr>
              <a:defRPr/>
            </a:pPr>
            <a:endParaRPr lang="en-US" sz="1000" dirty="0"/>
          </a:p>
          <a:p>
            <a:pPr>
              <a:defRPr/>
            </a:pPr>
            <a:r>
              <a:rPr lang="en-US" sz="1000" b="1" i="1" dirty="0"/>
              <a:t>Trainer Note:</a:t>
            </a:r>
            <a:r>
              <a:rPr lang="en-US" sz="1000" i="1" dirty="0"/>
              <a:t> Refer back to the “A Positive Climate for Learning” chart.</a:t>
            </a:r>
          </a:p>
          <a:p>
            <a:pPr>
              <a:defRPr/>
            </a:pPr>
            <a:endParaRPr lang="en-US" sz="1000" dirty="0"/>
          </a:p>
          <a:p>
            <a:pPr>
              <a:defRPr/>
            </a:pPr>
            <a:r>
              <a:rPr lang="en-US" sz="1000" b="1" dirty="0"/>
              <a:t>EXPLAIN:</a:t>
            </a:r>
            <a:r>
              <a:rPr lang="en-US" sz="1000" dirty="0"/>
              <a:t>  “When the majority of students in our classrooms have outside influences that are greater than school (middle and lower part of chart), the teacher cannot simply state the rules, send home the student handbook, and teach their classroom procedures or skills once and expect students to engage in those behaviors.  Even when the school is a major influence, students still need to have clear expectations.  We need to create an environment that is predictable for our students.  The more clear we can be about rules, procedures, skills, and consequences, the more likely students are to be successful. When developing rules, procedures, skills, and consequences, there are some general guidelines you should consider. </a:t>
            </a:r>
          </a:p>
          <a:p>
            <a:pPr>
              <a:defRPr/>
            </a:pPr>
            <a:endParaRPr lang="en-US" sz="1000" dirty="0"/>
          </a:p>
          <a:p>
            <a:pPr>
              <a:defRPr/>
            </a:pPr>
            <a:r>
              <a:rPr lang="en-US" sz="1000" dirty="0"/>
              <a:t>“Although your rules, schedules, and procedures may already be established, review them for the following points:</a:t>
            </a:r>
          </a:p>
          <a:p>
            <a:pPr marL="346036" lvl="1" indent="-120636">
              <a:buFontTx/>
              <a:buChar char="•"/>
              <a:defRPr/>
            </a:pPr>
            <a:r>
              <a:rPr lang="en-US" sz="1000" u="sng" dirty="0"/>
              <a:t>Class rules</a:t>
            </a:r>
            <a:r>
              <a:rPr lang="en-US" sz="1000" dirty="0"/>
              <a:t>:  concise, clear, posted, limited in number (three to five is an appropriate number), etc.  Examples include bringing materials to class, following instructions, being on time to class, etc.</a:t>
            </a:r>
          </a:p>
          <a:p>
            <a:pPr marL="346036" lvl="1" indent="-120636">
              <a:buFontTx/>
              <a:buChar char="•"/>
              <a:defRPr/>
            </a:pPr>
            <a:r>
              <a:rPr lang="en-US" sz="1000" u="sng" dirty="0"/>
              <a:t>Schedules</a:t>
            </a:r>
            <a:r>
              <a:rPr lang="en-US" sz="1000" dirty="0"/>
              <a:t>:  daily schedules, changes due to assemblies, etc.</a:t>
            </a:r>
            <a:endParaRPr lang="en-US" sz="1000" u="sng" dirty="0"/>
          </a:p>
          <a:p>
            <a:pPr marL="346036" lvl="1" indent="-120636">
              <a:buFontTx/>
              <a:buChar char="•"/>
              <a:defRPr/>
            </a:pPr>
            <a:r>
              <a:rPr lang="en-US" sz="1000" u="sng" dirty="0"/>
              <a:t>Procedures</a:t>
            </a:r>
            <a:r>
              <a:rPr lang="en-US" sz="1000" dirty="0"/>
              <a:t>:  clear, posted, simple to follow, etc.  Examples include turning in papers, grading assignments, lunch count, etc.”</a:t>
            </a:r>
          </a:p>
          <a:p>
            <a:pPr marL="346036" lvl="1" indent="-120636">
              <a:buFontTx/>
              <a:buChar char="•"/>
              <a:defRPr/>
            </a:pPr>
            <a:r>
              <a:rPr lang="en-US" sz="1000" u="sng" dirty="0"/>
              <a:t>Skills:</a:t>
            </a:r>
            <a:r>
              <a:rPr lang="en-US" sz="1000" dirty="0"/>
              <a:t> Behaviorally specific, etc. (Trainer Note: Refer back to guidelines for task analysis).</a:t>
            </a:r>
          </a:p>
          <a:p>
            <a:pPr marL="346036" lvl="1" indent="-120636">
              <a:buFontTx/>
              <a:buChar char="•"/>
              <a:defRPr/>
            </a:pPr>
            <a:r>
              <a:rPr lang="en-US" sz="1000" u="sng" dirty="0"/>
              <a:t>Consequences:</a:t>
            </a:r>
            <a:r>
              <a:rPr lang="en-US" sz="1000" dirty="0"/>
              <a:t>  clear, posted, and not just negative consequences.</a:t>
            </a:r>
            <a:endParaRPr lang="en-US" sz="1000" u="sng" dirty="0"/>
          </a:p>
          <a:p>
            <a:pPr marL="346036" lvl="1" indent="-120636">
              <a:defRPr/>
            </a:pPr>
            <a:r>
              <a:rPr lang="en-US" sz="1000" dirty="0"/>
              <a:t> </a:t>
            </a:r>
          </a:p>
          <a:p>
            <a:pPr marL="346036" lvl="1" indent="-120636">
              <a:defRPr/>
            </a:pPr>
            <a:r>
              <a:rPr lang="en-US" sz="1000" b="1" dirty="0"/>
              <a:t>SAY:</a:t>
            </a:r>
            <a:r>
              <a:rPr lang="en-US" sz="1000" dirty="0"/>
              <a:t>  “We just talked about several things to consider when developing skills. The most important things to remember are that skills should be behaviorally specific and that you should proactively teach students about consequences. Consequence should be clear and posted as a reminder to students.”</a:t>
            </a:r>
          </a:p>
          <a:p>
            <a:pPr marL="346036" lvl="1" indent="-120636">
              <a:defRPr/>
            </a:pPr>
            <a:endParaRPr lang="en-US" sz="1000" b="1" i="1" dirty="0"/>
          </a:p>
          <a:p>
            <a:pPr marL="346036" lvl="1" indent="-120636">
              <a:defRPr/>
            </a:pPr>
            <a:r>
              <a:rPr lang="en-US" sz="1000" b="1" i="1" dirty="0"/>
              <a:t>Trainer Note:</a:t>
            </a:r>
            <a:r>
              <a:rPr lang="en-US" sz="1000" i="1" dirty="0"/>
              <a:t>  Refer back to guidelines for task analysis.</a:t>
            </a:r>
          </a:p>
          <a:p>
            <a:pPr marL="346036" lvl="1" indent="-120636">
              <a:defRPr/>
            </a:pPr>
            <a:r>
              <a:rPr lang="en-US" sz="1000" dirty="0"/>
              <a:t>    </a:t>
            </a:r>
          </a:p>
          <a:p>
            <a:pPr marL="346036" lvl="1" indent="-120636">
              <a:defRPr/>
            </a:pPr>
            <a:endParaRPr lang="en-US" sz="1000" dirty="0"/>
          </a:p>
          <a:p>
            <a:pPr>
              <a:defRPr/>
            </a:pPr>
            <a:endParaRPr lang="en-US" sz="1000" dirty="0"/>
          </a:p>
          <a:p>
            <a:pPr>
              <a:defRPr/>
            </a:pPr>
            <a:endParaRPr lang="en-US" sz="1000" dirty="0"/>
          </a:p>
          <a:p>
            <a:pPr>
              <a:defRPr/>
            </a:pPr>
            <a:endParaRPr lang="en-US" sz="1000" dirty="0"/>
          </a:p>
          <a:p>
            <a:pPr>
              <a:spcBef>
                <a:spcPct val="0"/>
              </a:spcBef>
              <a:defRPr/>
            </a:pPr>
            <a:endParaRPr 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DA06FC5-DBA5-4FE5-8759-196FDD183C1E}" type="slidenum">
              <a:rPr lang="en-US" sz="1200"/>
              <a:pPr algn="r" eaLnBrk="1" hangingPunct="1"/>
              <a:t>16</a:t>
            </a:fld>
            <a:endParaRPr lang="en-US" sz="1200" dirty="0"/>
          </a:p>
        </p:txBody>
      </p:sp>
      <p:sp>
        <p:nvSpPr>
          <p:cNvPr id="245763" name="Rectangle 2"/>
          <p:cNvSpPr>
            <a:spLocks noGrp="1" noRot="1" noChangeAspect="1" noChangeArrowheads="1" noTextEdit="1"/>
          </p:cNvSpPr>
          <p:nvPr>
            <p:ph type="sldImg"/>
          </p:nvPr>
        </p:nvSpPr>
        <p:spPr>
          <a:xfrm>
            <a:off x="406400" y="228600"/>
            <a:ext cx="2540000" cy="1905000"/>
          </a:xfrm>
          <a:ln/>
        </p:spPr>
      </p:sp>
      <p:sp>
        <p:nvSpPr>
          <p:cNvPr id="245764" name="Rectangle 3"/>
          <p:cNvSpPr>
            <a:spLocks noGrp="1" noChangeArrowheads="1"/>
          </p:cNvSpPr>
          <p:nvPr>
            <p:ph type="body" idx="1"/>
          </p:nvPr>
        </p:nvSpPr>
        <p:spPr>
          <a:xfrm>
            <a:off x="304387" y="2362513"/>
            <a:ext cx="6173132" cy="6094438"/>
          </a:xfrm>
          <a:noFill/>
        </p:spPr>
        <p:txBody>
          <a:bodyPr lIns="89970" tIns="44986" rIns="89970" bIns="44986"/>
          <a:lstStyle/>
          <a:p>
            <a:pPr eaLnBrk="1" hangingPunct="1">
              <a:spcBef>
                <a:spcPct val="0"/>
              </a:spcBef>
            </a:pPr>
            <a:r>
              <a:rPr lang="en-US" sz="1100" b="1" dirty="0"/>
              <a:t>TRANSITION STATEMENT:</a:t>
            </a:r>
            <a:r>
              <a:rPr lang="en-US" sz="1100" dirty="0"/>
              <a:t>  “Many of our rules, procedures, and consequences serve to control the behavior of students instead of empowering them to make responsible decisions.  Although we need a certain number of compliance-based rules or skills to ensure smooth classroom operation, we can achieve the greatest good by helping students learn to make responsible choices about their own behavior.  Doing so provides them with the tools for meeting future challenges, in addition to helping them succeed in school.”</a:t>
            </a:r>
            <a:endParaRPr lang="en-US" sz="1100"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43CC71-8BA7-400E-9084-868015311DD8}" type="slidenum">
              <a:rPr lang="en-US" sz="1200"/>
              <a:pPr algn="r" eaLnBrk="1" hangingPunct="1"/>
              <a:t>26</a:t>
            </a:fld>
            <a:endParaRPr lang="en-US" sz="1200" dirty="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p:spPr>
        <p:txBody>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8C943D1-92EE-446E-9787-985E4F9B231F}"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4E285-444D-4C0C-8BFA-BDB311F86A90}" type="slidenum">
              <a:rPr/>
              <a:pPr/>
              <a:t>‹#›</a:t>
            </a:fld>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4ABE8-3F92-4E04-8543-75E36DDD6C61}" type="datetime1">
              <a:rPr lang="en-US" smtClean="0"/>
              <a:pPr/>
              <a:t>6/15/2017</a:t>
            </a:fld>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EB12EAFD-ED2C-4088-963C-C862FC090A2F}" type="datetime1">
              <a:rPr lang="en-US" smtClean="0"/>
              <a:pPr/>
              <a:t>6/15/2017</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3106847C-1E01-4957-924A-C4E6281B554A}" type="datetime1">
              <a:rPr lang="en-US" smtClean="0"/>
              <a:pPr/>
              <a:t>6/15/2017</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44A950C-C226-AB43-9574-DCFED05E7DFF}"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8DDB344-C06F-4A61-8E88-066BC18D3FD7}" type="datetime1">
              <a:rPr lang="en-US" smtClean="0"/>
              <a:pPr/>
              <a:t>6/15/2017</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C47F781-B320-4D55-BB44-A9CD6FB06E01}" type="datetime1">
              <a:rPr lang="en-US" smtClean="0"/>
              <a:pPr/>
              <a:t>6/15/2017</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44A950C-C226-AB43-9574-DCFED05E7DF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_No_Logo">
    <p:spTree>
      <p:nvGrpSpPr>
        <p:cNvPr id="1" name=""/>
        <p:cNvGrpSpPr/>
        <p:nvPr/>
      </p:nvGrpSpPr>
      <p:grpSpPr>
        <a:xfrm>
          <a:off x="0" y="0"/>
          <a:ext cx="0" cy="0"/>
          <a:chOff x="0" y="0"/>
          <a:chExt cx="0" cy="0"/>
        </a:xfrm>
      </p:grpSpPr>
      <p:cxnSp>
        <p:nvCxnSpPr>
          <p:cNvPr id="4" name="Straight Connector 3"/>
          <p:cNvCxnSpPr/>
          <p:nvPr/>
        </p:nvCxnSpPr>
        <p:spPr>
          <a:xfrm rot="10800000">
            <a:off x="533400" y="1373188"/>
            <a:ext cx="8153400" cy="0"/>
          </a:xfrm>
          <a:prstGeom prst="line">
            <a:avLst/>
          </a:prstGeom>
          <a:ln w="47625"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350838"/>
            <a:ext cx="8229600" cy="1020762"/>
          </a:xfrm>
          <a:noFill/>
          <a:ln>
            <a:noFill/>
          </a:ln>
        </p:spPr>
        <p:txBody>
          <a:bodyPr/>
          <a:lstStyle>
            <a:lvl1pPr>
              <a:defRPr cap="none" spc="-120" baseline="0">
                <a:solidFill>
                  <a:srgbClr val="5D564B"/>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387104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Content">
    <p:spTree>
      <p:nvGrpSpPr>
        <p:cNvPr id="1" name=""/>
        <p:cNvGrpSpPr/>
        <p:nvPr/>
      </p:nvGrpSpPr>
      <p:grpSpPr>
        <a:xfrm>
          <a:off x="0" y="0"/>
          <a:ext cx="0" cy="0"/>
          <a:chOff x="0" y="0"/>
          <a:chExt cx="0" cy="0"/>
        </a:xfrm>
      </p:grpSpPr>
      <p:pic>
        <p:nvPicPr>
          <p:cNvPr id="5" name="Picture 3" descr="BT_LargeCore_wTag_300d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862638"/>
            <a:ext cx="1563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rot="10800000">
            <a:off x="533400" y="1373188"/>
            <a:ext cx="8153400" cy="0"/>
          </a:xfrm>
          <a:prstGeom prst="line">
            <a:avLst/>
          </a:prstGeom>
          <a:ln w="47625"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457200" y="350838"/>
            <a:ext cx="8229600" cy="1020762"/>
          </a:xfrm>
          <a:noFill/>
          <a:ln>
            <a:noFill/>
          </a:ln>
        </p:spPr>
        <p:txBody>
          <a:bodyPr/>
          <a:lstStyle>
            <a:lvl1pPr>
              <a:defRPr cap="none" spc="-120" baseline="0">
                <a:solidFill>
                  <a:srgbClr val="5D564B"/>
                </a:solidFill>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6466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3" descr="BT_LargeCore_wTag_300d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862638"/>
            <a:ext cx="1563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rot="10800000">
            <a:off x="533400" y="1373188"/>
            <a:ext cx="8153400" cy="0"/>
          </a:xfrm>
          <a:prstGeom prst="line">
            <a:avLst/>
          </a:prstGeom>
          <a:ln w="47625"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350838"/>
            <a:ext cx="8229600" cy="1020762"/>
          </a:xfrm>
          <a:noFill/>
          <a:ln>
            <a:noFill/>
          </a:ln>
        </p:spPr>
        <p:txBody>
          <a:bodyPr/>
          <a:lstStyle>
            <a:lvl1pPr>
              <a:defRPr cap="none" spc="-120" baseline="0">
                <a:solidFill>
                  <a:srgbClr val="5D564B"/>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759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4DA727-966C-481A-9A68-2D278D60C1E7}" type="datetime1">
              <a:rPr lang="en-US" smtClean="0"/>
              <a:pPr/>
              <a:t>6/15/2017</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_No_Logo">
    <p:spTree>
      <p:nvGrpSpPr>
        <p:cNvPr id="1" name=""/>
        <p:cNvGrpSpPr/>
        <p:nvPr/>
      </p:nvGrpSpPr>
      <p:grpSpPr>
        <a:xfrm>
          <a:off x="0" y="0"/>
          <a:ext cx="0" cy="0"/>
          <a:chOff x="0" y="0"/>
          <a:chExt cx="0" cy="0"/>
        </a:xfrm>
      </p:grpSpPr>
      <p:cxnSp>
        <p:nvCxnSpPr>
          <p:cNvPr id="4" name="Straight Connector 3"/>
          <p:cNvCxnSpPr/>
          <p:nvPr/>
        </p:nvCxnSpPr>
        <p:spPr>
          <a:xfrm rot="10800000">
            <a:off x="533400" y="1373188"/>
            <a:ext cx="8153400" cy="0"/>
          </a:xfrm>
          <a:prstGeom prst="line">
            <a:avLst/>
          </a:prstGeom>
          <a:ln w="47625"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350838"/>
            <a:ext cx="8229600" cy="1020762"/>
          </a:xfrm>
          <a:noFill/>
          <a:ln>
            <a:noFill/>
          </a:ln>
        </p:spPr>
        <p:txBody>
          <a:bodyPr/>
          <a:lstStyle>
            <a:lvl1pPr>
              <a:defRPr cap="none" spc="-120" baseline="0">
                <a:solidFill>
                  <a:srgbClr val="5D564B"/>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2387104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3" name="Picture 3" descr="BT_LargeCore_wTag_300d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862638"/>
            <a:ext cx="1563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rot="10800000">
            <a:off x="533400" y="1373188"/>
            <a:ext cx="8153400" cy="0"/>
          </a:xfrm>
          <a:prstGeom prst="line">
            <a:avLst/>
          </a:prstGeom>
          <a:ln w="47625"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350838"/>
            <a:ext cx="8229600" cy="1020762"/>
          </a:xfrm>
          <a:noFill/>
          <a:ln>
            <a:noFill/>
          </a:ln>
        </p:spPr>
        <p:txBody>
          <a:bodyPr/>
          <a:lstStyle>
            <a:lvl1pPr>
              <a:defRPr cap="none" spc="-120" baseline="0">
                <a:solidFill>
                  <a:srgbClr val="5D564B"/>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84560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lumn Content">
    <p:spTree>
      <p:nvGrpSpPr>
        <p:cNvPr id="1" name=""/>
        <p:cNvGrpSpPr/>
        <p:nvPr/>
      </p:nvGrpSpPr>
      <p:grpSpPr>
        <a:xfrm>
          <a:off x="0" y="0"/>
          <a:ext cx="0" cy="0"/>
          <a:chOff x="0" y="0"/>
          <a:chExt cx="0" cy="0"/>
        </a:xfrm>
      </p:grpSpPr>
      <p:pic>
        <p:nvPicPr>
          <p:cNvPr id="5" name="Picture 3" descr="BT_LargeCore_wTag_300d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862638"/>
            <a:ext cx="1563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rot="10800000">
            <a:off x="533400" y="1373188"/>
            <a:ext cx="8153400" cy="0"/>
          </a:xfrm>
          <a:prstGeom prst="line">
            <a:avLst/>
          </a:prstGeom>
          <a:ln w="47625"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457200" y="350838"/>
            <a:ext cx="8229600" cy="1020762"/>
          </a:xfrm>
          <a:noFill/>
          <a:ln>
            <a:noFill/>
          </a:ln>
        </p:spPr>
        <p:txBody>
          <a:bodyPr/>
          <a:lstStyle>
            <a:lvl1pPr>
              <a:defRPr cap="none" spc="-120" baseline="0">
                <a:solidFill>
                  <a:srgbClr val="5D564B"/>
                </a:solidFill>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646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E6D262D-4886-4956-9257-8B28C6108158}" type="datetime1">
              <a:rPr lang="en-US" smtClean="0"/>
              <a:pPr/>
              <a:t>6/15/2017</a:t>
            </a:fld>
            <a:endParaRPr lang="en-US"/>
          </a:p>
        </p:txBody>
      </p:sp>
      <p:sp>
        <p:nvSpPr>
          <p:cNvPr id="5" name="Footer Placeholder 4"/>
          <p:cNvSpPr>
            <a:spLocks noGrp="1"/>
          </p:cNvSpPr>
          <p:nvPr>
            <p:ph type="ftr" sz="quarter" idx="11"/>
          </p:nvPr>
        </p:nvSpPr>
        <p:spPr>
          <a:xfrm>
            <a:off x="7238999" y="6356350"/>
            <a:ext cx="1446213" cy="365125"/>
          </a:xfrm>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E519841-B96A-4DD9-B158-9961937F6A4E}"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F1065C3-334B-4985-A3E4-672861C7BBCA}" type="datetime1">
              <a:rPr lang="en-US" smtClean="0"/>
              <a:pPr/>
              <a:t>6/15/2017</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77907B2-7117-407C-8B8D-E9DE932E22F2}" type="datetime1">
              <a:rPr lang="en-US" smtClean="0"/>
              <a:pPr/>
              <a:t>6/15/2017</a:t>
            </a:fld>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44A950C-C226-AB43-9574-DCFED05E7DFF}"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44A950C-C226-AB43-9574-DCFED05E7DFF}"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44A950C-C226-AB43-9574-DCFED05E7DFF}"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0EF9117-AF74-4375-AC45-966D0EEE67F3}" type="datetime1">
              <a:rPr lang="en-US" smtClean="0"/>
              <a:pPr/>
              <a:t>6/15/2017</a:t>
            </a:fld>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44A950C-C226-AB43-9574-DCFED05E7D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7" r:id="rId17"/>
    <p:sldLayoutId id="2147483798" r:id="rId1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800" decel="100000"/>
                                        <p:tgtEl>
                                          <p:spTgt spid="3">
                                            <p:txEl>
                                              <p:pRg st="4" end="4"/>
                                            </p:txEl>
                                          </p:spTgt>
                                        </p:tgtEl>
                                      </p:cBhvr>
                                    </p:animEffect>
                                    <p:anim calcmode="lin" valueType="num">
                                      <p:cBhvr>
                                        <p:cTn id="40"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timing>
    <p:tnLst>
      <p:par>
        <p:cTn id="1" dur="indefinite" restart="never" nodeType="tmRoot"/>
      </p:par>
    </p:tnLst>
  </p:timing>
  <p:txStyles>
    <p:titleStyle>
      <a:lvl1pPr algn="l" rtl="0" eaLnBrk="0" fontAlgn="base" hangingPunct="0">
        <a:spcBef>
          <a:spcPct val="0"/>
        </a:spcBef>
        <a:spcAft>
          <a:spcPct val="0"/>
        </a:spcAft>
        <a:defRPr sz="3600" kern="1200">
          <a:solidFill>
            <a:srgbClr val="5D564B"/>
          </a:solidFill>
          <a:latin typeface="+mj-lt"/>
          <a:ea typeface="+mj-ea"/>
          <a:cs typeface="+mj-cs"/>
        </a:defRPr>
      </a:lvl1pPr>
      <a:lvl2pPr algn="l" rtl="0" eaLnBrk="0" fontAlgn="base" hangingPunct="0">
        <a:spcBef>
          <a:spcPct val="0"/>
        </a:spcBef>
        <a:spcAft>
          <a:spcPct val="0"/>
        </a:spcAft>
        <a:defRPr sz="3600">
          <a:solidFill>
            <a:srgbClr val="5D564B"/>
          </a:solidFill>
          <a:latin typeface="Tahoma" pitchFamily="34" charset="0"/>
        </a:defRPr>
      </a:lvl2pPr>
      <a:lvl3pPr algn="l" rtl="0" eaLnBrk="0" fontAlgn="base" hangingPunct="0">
        <a:spcBef>
          <a:spcPct val="0"/>
        </a:spcBef>
        <a:spcAft>
          <a:spcPct val="0"/>
        </a:spcAft>
        <a:defRPr sz="3600">
          <a:solidFill>
            <a:srgbClr val="5D564B"/>
          </a:solidFill>
          <a:latin typeface="Tahoma" pitchFamily="34" charset="0"/>
        </a:defRPr>
      </a:lvl3pPr>
      <a:lvl4pPr algn="l" rtl="0" eaLnBrk="0" fontAlgn="base" hangingPunct="0">
        <a:spcBef>
          <a:spcPct val="0"/>
        </a:spcBef>
        <a:spcAft>
          <a:spcPct val="0"/>
        </a:spcAft>
        <a:defRPr sz="3600">
          <a:solidFill>
            <a:srgbClr val="5D564B"/>
          </a:solidFill>
          <a:latin typeface="Tahoma" pitchFamily="34" charset="0"/>
        </a:defRPr>
      </a:lvl4pPr>
      <a:lvl5pPr algn="l" rtl="0" eaLnBrk="0" fontAlgn="base" hangingPunct="0">
        <a:spcBef>
          <a:spcPct val="0"/>
        </a:spcBef>
        <a:spcAft>
          <a:spcPct val="0"/>
        </a:spcAft>
        <a:defRPr sz="3600">
          <a:solidFill>
            <a:srgbClr val="5D564B"/>
          </a:solidFill>
          <a:latin typeface="Tahoma" pitchFamily="34" charset="0"/>
        </a:defRPr>
      </a:lvl5pPr>
      <a:lvl6pPr marL="457200" algn="l" rtl="0" fontAlgn="base">
        <a:spcBef>
          <a:spcPct val="0"/>
        </a:spcBef>
        <a:spcAft>
          <a:spcPct val="0"/>
        </a:spcAft>
        <a:defRPr sz="3600">
          <a:solidFill>
            <a:srgbClr val="5D564B"/>
          </a:solidFill>
          <a:latin typeface="Tahoma" pitchFamily="34" charset="0"/>
        </a:defRPr>
      </a:lvl6pPr>
      <a:lvl7pPr marL="914400" algn="l" rtl="0" fontAlgn="base">
        <a:spcBef>
          <a:spcPct val="0"/>
        </a:spcBef>
        <a:spcAft>
          <a:spcPct val="0"/>
        </a:spcAft>
        <a:defRPr sz="3600">
          <a:solidFill>
            <a:srgbClr val="5D564B"/>
          </a:solidFill>
          <a:latin typeface="Tahoma" pitchFamily="34" charset="0"/>
        </a:defRPr>
      </a:lvl7pPr>
      <a:lvl8pPr marL="1371600" algn="l" rtl="0" fontAlgn="base">
        <a:spcBef>
          <a:spcPct val="0"/>
        </a:spcBef>
        <a:spcAft>
          <a:spcPct val="0"/>
        </a:spcAft>
        <a:defRPr sz="3600">
          <a:solidFill>
            <a:srgbClr val="5D564B"/>
          </a:solidFill>
          <a:latin typeface="Tahoma" pitchFamily="34" charset="0"/>
        </a:defRPr>
      </a:lvl8pPr>
      <a:lvl9pPr marL="1828800" algn="l" rtl="0" fontAlgn="base">
        <a:spcBef>
          <a:spcPct val="0"/>
        </a:spcBef>
        <a:spcAft>
          <a:spcPct val="0"/>
        </a:spcAft>
        <a:defRPr sz="3600">
          <a:solidFill>
            <a:srgbClr val="5D564B"/>
          </a:solidFill>
          <a:latin typeface="Tahoma" pitchFamily="34" charset="0"/>
        </a:defRPr>
      </a:lvl9pPr>
    </p:titleStyle>
    <p:bodyStyle>
      <a:lvl1pPr marL="342900" indent="-342900" algn="l" rtl="0" eaLnBrk="0" fontAlgn="base" hangingPunct="0">
        <a:spcBef>
          <a:spcPct val="20000"/>
        </a:spcBef>
        <a:spcAft>
          <a:spcPct val="0"/>
        </a:spcAft>
        <a:buClr>
          <a:srgbClr val="5D564B"/>
        </a:buClr>
        <a:buSzPct val="85000"/>
        <a:buFont typeface="Arial" charset="0"/>
        <a:buChar char="›"/>
        <a:defRPr sz="3200" kern="1200">
          <a:solidFill>
            <a:srgbClr val="5D564B"/>
          </a:solidFill>
          <a:latin typeface="Georgia" pitchFamily="18" charset="0"/>
          <a:ea typeface="+mn-ea"/>
          <a:cs typeface="+mn-cs"/>
        </a:defRPr>
      </a:lvl1pPr>
      <a:lvl2pPr marL="742950" indent="-285750" algn="l" rtl="0" eaLnBrk="0" fontAlgn="base" hangingPunct="0">
        <a:spcBef>
          <a:spcPct val="20000"/>
        </a:spcBef>
        <a:spcAft>
          <a:spcPct val="0"/>
        </a:spcAft>
        <a:buClr>
          <a:srgbClr val="5D564B"/>
        </a:buClr>
        <a:buFont typeface="Arial" charset="0"/>
        <a:buChar char="›"/>
        <a:defRPr sz="2800" kern="1200">
          <a:solidFill>
            <a:srgbClr val="5D564B"/>
          </a:solidFill>
          <a:latin typeface="Georgia" pitchFamily="18" charset="0"/>
          <a:ea typeface="+mn-ea"/>
          <a:cs typeface="+mn-cs"/>
        </a:defRPr>
      </a:lvl2pPr>
      <a:lvl3pPr marL="1143000" indent="-228600" algn="l" rtl="0" eaLnBrk="0" fontAlgn="base" hangingPunct="0">
        <a:spcBef>
          <a:spcPct val="20000"/>
        </a:spcBef>
        <a:spcAft>
          <a:spcPct val="0"/>
        </a:spcAft>
        <a:buClr>
          <a:srgbClr val="5D564B"/>
        </a:buClr>
        <a:buFont typeface="Arial" charset="0"/>
        <a:buChar char="›"/>
        <a:defRPr sz="2400" kern="1200">
          <a:solidFill>
            <a:srgbClr val="5D564B"/>
          </a:solidFill>
          <a:latin typeface="Georgia" pitchFamily="18" charset="0"/>
          <a:ea typeface="+mn-ea"/>
          <a:cs typeface="+mn-cs"/>
        </a:defRPr>
      </a:lvl3pPr>
      <a:lvl4pPr marL="1600200" indent="-228600" algn="l" rtl="0" eaLnBrk="0" fontAlgn="base" hangingPunct="0">
        <a:spcBef>
          <a:spcPct val="20000"/>
        </a:spcBef>
        <a:spcAft>
          <a:spcPct val="0"/>
        </a:spcAft>
        <a:buClr>
          <a:srgbClr val="5D564B"/>
        </a:buClr>
        <a:buFont typeface="Arial" charset="0"/>
        <a:buChar char="›"/>
        <a:defRPr sz="2000" kern="1200">
          <a:solidFill>
            <a:srgbClr val="5D564B"/>
          </a:solidFill>
          <a:latin typeface="Georgia" pitchFamily="18" charset="0"/>
          <a:ea typeface="+mn-ea"/>
          <a:cs typeface="+mn-cs"/>
        </a:defRPr>
      </a:lvl4pPr>
      <a:lvl5pPr marL="2057400" indent="-228600" algn="l" rtl="0" eaLnBrk="0" fontAlgn="base" hangingPunct="0">
        <a:spcBef>
          <a:spcPct val="20000"/>
        </a:spcBef>
        <a:spcAft>
          <a:spcPct val="0"/>
        </a:spcAft>
        <a:buClr>
          <a:srgbClr val="5D564B"/>
        </a:buClr>
        <a:buFont typeface="Arial" charset="0"/>
        <a:buChar char="›"/>
        <a:defRPr sz="2000" kern="1200">
          <a:solidFill>
            <a:srgbClr val="5D564B"/>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0"/>
            <a:ext cx="8228013" cy="1927225"/>
          </a:xfrm>
        </p:spPr>
        <p:txBody>
          <a:bodyPr/>
          <a:lstStyle/>
          <a:p>
            <a:r>
              <a:rPr lang="en-US" b="1" dirty="0" smtClean="0"/>
              <a:t>PAWS</a:t>
            </a:r>
            <a:endParaRPr lang="en-US" b="1" dirty="0"/>
          </a:p>
        </p:txBody>
      </p:sp>
      <p:sp>
        <p:nvSpPr>
          <p:cNvPr id="2" name="TextBox 1"/>
          <p:cNvSpPr txBox="1"/>
          <p:nvPr/>
        </p:nvSpPr>
        <p:spPr>
          <a:xfrm>
            <a:off x="1295400" y="2514600"/>
            <a:ext cx="58674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smtClean="0"/>
              <a:t>Positive  Attitude Will Succeed</a:t>
            </a:r>
          </a:p>
          <a:p>
            <a:pPr algn="ctr"/>
            <a:r>
              <a:rPr lang="en-US" sz="1600" b="1" dirty="0" smtClean="0"/>
              <a:t>By Ed </a:t>
            </a:r>
            <a:r>
              <a:rPr lang="en-US" sz="1600" b="1" dirty="0" err="1" smtClean="0"/>
              <a:t>Peigneux</a:t>
            </a:r>
            <a:endParaRPr lang="en-US" sz="1600" b="1" dirty="0"/>
          </a:p>
        </p:txBody>
      </p:sp>
    </p:spTree>
    <p:extLst>
      <p:ext uri="{BB962C8B-B14F-4D97-AF65-F5344CB8AC3E}">
        <p14:creationId xmlns:p14="http://schemas.microsoft.com/office/powerpoint/2010/main" val="24248416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0"/>
            <a:ext cx="8228013" cy="1927225"/>
          </a:xfrm>
        </p:spPr>
        <p:txBody>
          <a:bodyPr/>
          <a:lstStyle/>
          <a:p>
            <a:r>
              <a:rPr lang="en-US" b="1" dirty="0" smtClean="0"/>
              <a:t>Rules</a:t>
            </a:r>
            <a:endParaRPr lang="en-US" b="1" dirty="0"/>
          </a:p>
        </p:txBody>
      </p:sp>
      <p:sp>
        <p:nvSpPr>
          <p:cNvPr id="8" name="Rectangle 7"/>
          <p:cNvSpPr/>
          <p:nvPr/>
        </p:nvSpPr>
        <p:spPr>
          <a:xfrm>
            <a:off x="681038" y="4453783"/>
            <a:ext cx="1223961" cy="653205"/>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3"/>
          <p:cNvSpPr>
            <a:spLocks noChangeShapeType="1"/>
          </p:cNvSpPr>
          <p:nvPr/>
        </p:nvSpPr>
        <p:spPr bwMode="auto">
          <a:xfrm>
            <a:off x="1258888" y="3541713"/>
            <a:ext cx="6981825" cy="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7" name="Text Box 5"/>
          <p:cNvSpPr txBox="1">
            <a:spLocks noChangeArrowheads="1"/>
          </p:cNvSpPr>
          <p:nvPr/>
        </p:nvSpPr>
        <p:spPr bwMode="auto">
          <a:xfrm>
            <a:off x="681038" y="4552950"/>
            <a:ext cx="1174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Rules</a:t>
            </a:r>
          </a:p>
        </p:txBody>
      </p:sp>
      <p:sp>
        <p:nvSpPr>
          <p:cNvPr id="9" name="Text Box 6"/>
          <p:cNvSpPr txBox="1">
            <a:spLocks noChangeArrowheads="1"/>
          </p:cNvSpPr>
          <p:nvPr/>
        </p:nvSpPr>
        <p:spPr bwMode="auto">
          <a:xfrm>
            <a:off x="2241550" y="4552950"/>
            <a:ext cx="2117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Procedures</a:t>
            </a:r>
          </a:p>
        </p:txBody>
      </p:sp>
      <p:sp>
        <p:nvSpPr>
          <p:cNvPr id="10" name="Text Box 7"/>
          <p:cNvSpPr txBox="1">
            <a:spLocks noChangeArrowheads="1"/>
          </p:cNvSpPr>
          <p:nvPr/>
        </p:nvSpPr>
        <p:spPr bwMode="auto">
          <a:xfrm>
            <a:off x="7594600" y="4552950"/>
            <a:ext cx="1255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000" dirty="0">
                <a:solidFill>
                  <a:srgbClr val="000000"/>
                </a:solidFill>
                <a:latin typeface="Georgia" pitchFamily="18" charset="0"/>
              </a:rPr>
              <a:t> </a:t>
            </a:r>
            <a:r>
              <a:rPr lang="en-US" sz="3000" dirty="0">
                <a:solidFill>
                  <a:srgbClr val="5D564B"/>
                </a:solidFill>
                <a:latin typeface="Georgia" pitchFamily="18" charset="0"/>
              </a:rPr>
              <a:t>Skills</a:t>
            </a:r>
          </a:p>
        </p:txBody>
      </p:sp>
      <p:sp>
        <p:nvSpPr>
          <p:cNvPr id="11" name="Text Box 8"/>
          <p:cNvSpPr txBox="1">
            <a:spLocks noChangeArrowheads="1"/>
          </p:cNvSpPr>
          <p:nvPr/>
        </p:nvSpPr>
        <p:spPr bwMode="auto">
          <a:xfrm>
            <a:off x="4602163" y="4552950"/>
            <a:ext cx="26146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Consequences</a:t>
            </a:r>
          </a:p>
        </p:txBody>
      </p:sp>
      <p:sp>
        <p:nvSpPr>
          <p:cNvPr id="12" name="Line 9"/>
          <p:cNvSpPr>
            <a:spLocks noChangeShapeType="1"/>
          </p:cNvSpPr>
          <p:nvPr/>
        </p:nvSpPr>
        <p:spPr bwMode="auto">
          <a:xfrm>
            <a:off x="4572000" y="2738438"/>
            <a:ext cx="0" cy="8128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3" name="Line 10"/>
          <p:cNvSpPr>
            <a:spLocks noChangeShapeType="1"/>
          </p:cNvSpPr>
          <p:nvPr/>
        </p:nvSpPr>
        <p:spPr bwMode="auto">
          <a:xfrm>
            <a:off x="1273175" y="3524250"/>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4" name="Line 11"/>
          <p:cNvSpPr>
            <a:spLocks noChangeShapeType="1"/>
          </p:cNvSpPr>
          <p:nvPr/>
        </p:nvSpPr>
        <p:spPr bwMode="auto">
          <a:xfrm>
            <a:off x="8221663" y="3538538"/>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5" name="Line 12"/>
          <p:cNvSpPr>
            <a:spLocks noChangeShapeType="1"/>
          </p:cNvSpPr>
          <p:nvPr/>
        </p:nvSpPr>
        <p:spPr bwMode="auto">
          <a:xfrm>
            <a:off x="330358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 name="Line 13"/>
          <p:cNvSpPr>
            <a:spLocks noChangeShapeType="1"/>
          </p:cNvSpPr>
          <p:nvPr/>
        </p:nvSpPr>
        <p:spPr bwMode="auto">
          <a:xfrm>
            <a:off x="591343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22" presetClass="entr" presetSubtype="1" fill="hold" grpId="1"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par>
                                <p:cTn id="27" presetID="22" presetClass="entr" presetSubtype="1" fill="hold" grpId="1"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22" presetClass="entr" presetSubtype="1" fill="hold" grpId="1"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2" presetClass="entr" presetSubtype="1" fill="hold" grpId="1"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p:bldP spid="9" grpId="0"/>
      <p:bldP spid="10" grpId="0"/>
      <p:bldP spid="11" grpId="0"/>
      <p:bldP spid="12"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Rules Should Be…</a:t>
            </a:r>
            <a:endParaRPr lang="en-US" dirty="0"/>
          </a:p>
        </p:txBody>
      </p:sp>
      <p:sp>
        <p:nvSpPr>
          <p:cNvPr id="5" name="Content Placeholder 4"/>
          <p:cNvSpPr>
            <a:spLocks noGrp="1"/>
          </p:cNvSpPr>
          <p:nvPr>
            <p:ph sz="half" idx="1"/>
          </p:nvPr>
        </p:nvSpPr>
        <p:spPr>
          <a:xfrm>
            <a:off x="381000" y="2438400"/>
            <a:ext cx="8458200" cy="4114799"/>
          </a:xfrm>
        </p:spPr>
        <p:txBody>
          <a:bodyPr numCol="2">
            <a:normAutofit fontScale="92500"/>
          </a:bodyPr>
          <a:lstStyle/>
          <a:p>
            <a:pPr marL="533400" indent="-533400">
              <a:buFont typeface="+mj-lt"/>
              <a:buAutoNum type="arabicPeriod"/>
            </a:pPr>
            <a:r>
              <a:rPr lang="en-US" sz="2400" dirty="0" smtClean="0"/>
              <a:t>Stated behaviorally</a:t>
            </a:r>
          </a:p>
          <a:p>
            <a:pPr marL="533400" indent="-533400">
              <a:buFont typeface="+mj-lt"/>
              <a:buAutoNum type="arabicPeriod"/>
            </a:pPr>
            <a:r>
              <a:rPr lang="en-US" sz="2400" dirty="0" smtClean="0"/>
              <a:t>Stated positively</a:t>
            </a:r>
          </a:p>
          <a:p>
            <a:pPr marL="533400" indent="-533400">
              <a:buFont typeface="+mj-lt"/>
              <a:buAutoNum type="arabicPeriod"/>
            </a:pPr>
            <a:r>
              <a:rPr lang="en-US" sz="2400" dirty="0" smtClean="0"/>
              <a:t>Developmentally appropriate</a:t>
            </a:r>
          </a:p>
          <a:p>
            <a:pPr marL="533400" indent="-533400">
              <a:buFont typeface="+mj-lt"/>
              <a:buAutoNum type="arabicPeriod"/>
            </a:pPr>
            <a:r>
              <a:rPr lang="en-US" sz="2400" dirty="0" smtClean="0"/>
              <a:t>Consistent with philosophy and function of the class</a:t>
            </a:r>
          </a:p>
          <a:p>
            <a:pPr marL="533400" indent="-533400">
              <a:buFont typeface="+mj-lt"/>
              <a:buAutoNum type="arabicPeriod"/>
            </a:pPr>
            <a:r>
              <a:rPr lang="en-US" sz="2400" dirty="0" smtClean="0"/>
              <a:t>Within the parameters of school/district policies</a:t>
            </a:r>
          </a:p>
          <a:p>
            <a:pPr marL="533400" indent="-533400">
              <a:buFont typeface="+mj-lt"/>
              <a:buAutoNum type="arabicPeriod"/>
            </a:pPr>
            <a:endParaRPr lang="en-US" sz="2400" dirty="0" smtClean="0"/>
          </a:p>
          <a:p>
            <a:pPr marL="533400" indent="-533400">
              <a:buFont typeface="+mj-lt"/>
              <a:buAutoNum type="arabicPeriod"/>
            </a:pPr>
            <a:r>
              <a:rPr lang="en-US" sz="2400" dirty="0"/>
              <a:t>Limited to three to five general behaviors</a:t>
            </a:r>
          </a:p>
          <a:p>
            <a:pPr marL="533400" indent="-533400">
              <a:buFont typeface="+mj-lt"/>
              <a:buAutoNum type="arabicPeriod"/>
            </a:pPr>
            <a:r>
              <a:rPr lang="en-US" sz="2400" dirty="0"/>
              <a:t>Prominently posted</a:t>
            </a:r>
          </a:p>
          <a:p>
            <a:pPr marL="533400" indent="-533400">
              <a:buFont typeface="+mj-lt"/>
              <a:buAutoNum type="arabicPeriod"/>
            </a:pPr>
            <a:r>
              <a:rPr lang="en-US" sz="2400" dirty="0"/>
              <a:t>Manageable and enforceable</a:t>
            </a:r>
          </a:p>
          <a:p>
            <a:pPr marL="533400" indent="-533400">
              <a:buFont typeface="+mj-lt"/>
              <a:buAutoNum type="arabicPeriod"/>
            </a:pPr>
            <a:r>
              <a:rPr lang="en-US" sz="2400" dirty="0"/>
              <a:t>Discussed and reviewed with students as needed</a:t>
            </a:r>
          </a:p>
          <a:p>
            <a:pPr marL="533400" indent="-533400">
              <a:buFont typeface="+mj-lt"/>
              <a:buAutoNum type="arabicPeriod"/>
            </a:pPr>
            <a:endParaRPr lang="en-US" sz="2400" dirty="0" smtClean="0"/>
          </a:p>
          <a:p>
            <a:pPr>
              <a:buFont typeface="+mj-lt"/>
              <a:buAutoNum type="arabicPeriod"/>
            </a:pPr>
            <a:endParaRPr lang="en-US" dirty="0"/>
          </a:p>
        </p:txBody>
      </p:sp>
      <p:sp>
        <p:nvSpPr>
          <p:cNvPr id="7" name="TextBox 6"/>
          <p:cNvSpPr txBox="1">
            <a:spLocks noChangeArrowheads="1"/>
          </p:cNvSpPr>
          <p:nvPr/>
        </p:nvSpPr>
        <p:spPr bwMode="auto">
          <a:xfrm>
            <a:off x="4876800" y="6499225"/>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i="1" dirty="0">
                <a:latin typeface="Tahoma" pitchFamily="34" charset="0"/>
              </a:rPr>
              <a:t>Adapted from Everton &amp; Elmer, 1982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Wide Rules</a:t>
            </a:r>
            <a:endParaRPr lang="en-US" dirty="0"/>
          </a:p>
        </p:txBody>
      </p:sp>
      <p:sp>
        <p:nvSpPr>
          <p:cNvPr id="3" name="Content Placeholder 2"/>
          <p:cNvSpPr>
            <a:spLocks noGrp="1"/>
          </p:cNvSpPr>
          <p:nvPr>
            <p:ph idx="1"/>
          </p:nvPr>
        </p:nvSpPr>
        <p:spPr/>
        <p:txBody>
          <a:bodyPr/>
          <a:lstStyle/>
          <a:p>
            <a:r>
              <a:rPr lang="en-US" dirty="0" smtClean="0"/>
              <a:t>Be on time</a:t>
            </a:r>
          </a:p>
          <a:p>
            <a:r>
              <a:rPr lang="en-US" dirty="0" smtClean="0"/>
              <a:t>Follow instructions</a:t>
            </a:r>
          </a:p>
          <a:p>
            <a:r>
              <a:rPr lang="en-US" dirty="0" smtClean="0"/>
              <a:t>Respect others</a:t>
            </a:r>
          </a:p>
          <a:p>
            <a:r>
              <a:rPr lang="en-US" dirty="0" smtClean="0"/>
              <a:t>Respect property of school and others</a:t>
            </a:r>
          </a:p>
          <a:p>
            <a:r>
              <a:rPr lang="en-US" dirty="0" smtClean="0"/>
              <a:t>Do your best effort</a:t>
            </a:r>
            <a:endParaRPr lang="en-US" dirty="0"/>
          </a:p>
        </p:txBody>
      </p:sp>
    </p:spTree>
    <p:extLst>
      <p:ext uri="{BB962C8B-B14F-4D97-AF65-F5344CB8AC3E}">
        <p14:creationId xmlns:p14="http://schemas.microsoft.com/office/powerpoint/2010/main" val="165689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C:\Users\mangoorani\Desktop\IMG_427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020" b="20479"/>
          <a:stretch/>
        </p:blipFill>
        <p:spPr bwMode="auto">
          <a:xfrm>
            <a:off x="2438400" y="-76200"/>
            <a:ext cx="5410200" cy="6780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9800" y="304800"/>
            <a:ext cx="4743450" cy="6324600"/>
          </a:xfrm>
          <a:prstGeom prst="rect">
            <a:avLst/>
          </a:prstGeom>
        </p:spPr>
      </p:pic>
    </p:spTree>
    <p:extLst>
      <p:ext uri="{BB962C8B-B14F-4D97-AF65-F5344CB8AC3E}">
        <p14:creationId xmlns:p14="http://schemas.microsoft.com/office/powerpoint/2010/main" val="173486549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0"/>
            <a:ext cx="8228013" cy="1927225"/>
          </a:xfrm>
        </p:spPr>
        <p:txBody>
          <a:bodyPr/>
          <a:lstStyle/>
          <a:p>
            <a:r>
              <a:rPr lang="en-US" b="1" dirty="0" smtClean="0"/>
              <a:t>Procedures</a:t>
            </a:r>
            <a:endParaRPr lang="en-US" b="1" dirty="0"/>
          </a:p>
        </p:txBody>
      </p:sp>
      <p:sp>
        <p:nvSpPr>
          <p:cNvPr id="6" name="Subtitle 5"/>
          <p:cNvSpPr>
            <a:spLocks noGrp="1"/>
          </p:cNvSpPr>
          <p:nvPr>
            <p:ph type="subTitle" idx="1"/>
          </p:nvPr>
        </p:nvSpPr>
        <p:spPr/>
        <p:txBody>
          <a:bodyPr/>
          <a:lstStyle/>
          <a:p>
            <a:endParaRPr lang="en-US" dirty="0"/>
          </a:p>
        </p:txBody>
      </p:sp>
      <p:sp>
        <p:nvSpPr>
          <p:cNvPr id="7" name="Rectangle 6"/>
          <p:cNvSpPr/>
          <p:nvPr/>
        </p:nvSpPr>
        <p:spPr>
          <a:xfrm>
            <a:off x="2286000" y="4494212"/>
            <a:ext cx="2051911" cy="687388"/>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ine 3"/>
          <p:cNvSpPr>
            <a:spLocks noChangeShapeType="1"/>
          </p:cNvSpPr>
          <p:nvPr/>
        </p:nvSpPr>
        <p:spPr bwMode="auto">
          <a:xfrm>
            <a:off x="1258888" y="3541713"/>
            <a:ext cx="6981825" cy="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9" name="Text Box 5"/>
          <p:cNvSpPr txBox="1">
            <a:spLocks noChangeArrowheads="1"/>
          </p:cNvSpPr>
          <p:nvPr/>
        </p:nvSpPr>
        <p:spPr bwMode="auto">
          <a:xfrm>
            <a:off x="681038" y="4552950"/>
            <a:ext cx="1174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Rules</a:t>
            </a:r>
          </a:p>
        </p:txBody>
      </p:sp>
      <p:sp>
        <p:nvSpPr>
          <p:cNvPr id="10" name="Text Box 6"/>
          <p:cNvSpPr txBox="1">
            <a:spLocks noChangeArrowheads="1"/>
          </p:cNvSpPr>
          <p:nvPr/>
        </p:nvSpPr>
        <p:spPr bwMode="auto">
          <a:xfrm>
            <a:off x="2241550" y="4552950"/>
            <a:ext cx="2117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Procedures</a:t>
            </a:r>
          </a:p>
        </p:txBody>
      </p:sp>
      <p:sp>
        <p:nvSpPr>
          <p:cNvPr id="11" name="Text Box 7"/>
          <p:cNvSpPr txBox="1">
            <a:spLocks noChangeArrowheads="1"/>
          </p:cNvSpPr>
          <p:nvPr/>
        </p:nvSpPr>
        <p:spPr bwMode="auto">
          <a:xfrm>
            <a:off x="7594600" y="4552950"/>
            <a:ext cx="1255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000" dirty="0">
                <a:solidFill>
                  <a:srgbClr val="000000"/>
                </a:solidFill>
                <a:latin typeface="Georgia" pitchFamily="18" charset="0"/>
              </a:rPr>
              <a:t> </a:t>
            </a:r>
            <a:r>
              <a:rPr lang="en-US" sz="3000" dirty="0">
                <a:solidFill>
                  <a:srgbClr val="5D564B"/>
                </a:solidFill>
                <a:latin typeface="Georgia" pitchFamily="18" charset="0"/>
              </a:rPr>
              <a:t>Skills</a:t>
            </a:r>
          </a:p>
        </p:txBody>
      </p:sp>
      <p:sp>
        <p:nvSpPr>
          <p:cNvPr id="12" name="Text Box 8"/>
          <p:cNvSpPr txBox="1">
            <a:spLocks noChangeArrowheads="1"/>
          </p:cNvSpPr>
          <p:nvPr/>
        </p:nvSpPr>
        <p:spPr bwMode="auto">
          <a:xfrm>
            <a:off x="4602163" y="4552950"/>
            <a:ext cx="26146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Consequences</a:t>
            </a:r>
          </a:p>
        </p:txBody>
      </p:sp>
      <p:sp>
        <p:nvSpPr>
          <p:cNvPr id="13" name="Line 9"/>
          <p:cNvSpPr>
            <a:spLocks noChangeShapeType="1"/>
          </p:cNvSpPr>
          <p:nvPr/>
        </p:nvSpPr>
        <p:spPr bwMode="auto">
          <a:xfrm>
            <a:off x="4572000" y="2738438"/>
            <a:ext cx="0" cy="8128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4" name="Line 10"/>
          <p:cNvSpPr>
            <a:spLocks noChangeShapeType="1"/>
          </p:cNvSpPr>
          <p:nvPr/>
        </p:nvSpPr>
        <p:spPr bwMode="auto">
          <a:xfrm>
            <a:off x="1273175" y="3524250"/>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5" name="Line 11"/>
          <p:cNvSpPr>
            <a:spLocks noChangeShapeType="1"/>
          </p:cNvSpPr>
          <p:nvPr/>
        </p:nvSpPr>
        <p:spPr bwMode="auto">
          <a:xfrm>
            <a:off x="8221663" y="3538538"/>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 name="Line 12"/>
          <p:cNvSpPr>
            <a:spLocks noChangeShapeType="1"/>
          </p:cNvSpPr>
          <p:nvPr/>
        </p:nvSpPr>
        <p:spPr bwMode="auto">
          <a:xfrm>
            <a:off x="330358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7" name="Line 13"/>
          <p:cNvSpPr>
            <a:spLocks noChangeShapeType="1"/>
          </p:cNvSpPr>
          <p:nvPr/>
        </p:nvSpPr>
        <p:spPr bwMode="auto">
          <a:xfrm>
            <a:off x="591343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8" name="Text Box 4"/>
          <p:cNvSpPr txBox="1">
            <a:spLocks noChangeArrowheads="1"/>
          </p:cNvSpPr>
          <p:nvPr/>
        </p:nvSpPr>
        <p:spPr bwMode="auto">
          <a:xfrm>
            <a:off x="1460500" y="2235200"/>
            <a:ext cx="6223000" cy="5842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200" dirty="0">
                <a:solidFill>
                  <a:srgbClr val="5D564B"/>
                </a:solidFill>
                <a:latin typeface="Georgia" pitchFamily="18" charset="0"/>
              </a:rPr>
              <a:t>Proactively Teach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22" presetClass="entr" presetSubtype="1" fill="hold" grpId="1"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1"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22" presetClass="entr" presetSubtype="1"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animBg="1"/>
      <p:bldP spid="14" grpId="0" animBg="1"/>
      <p:bldP spid="14" grpId="1" animBg="1"/>
      <p:bldP spid="15" grpId="0" animBg="1"/>
      <p:bldP spid="15" grpId="1" animBg="1"/>
      <p:bldP spid="16" grpId="0" animBg="1"/>
      <p:bldP spid="16" grpId="1" animBg="1"/>
      <p:bldP spid="17" grpId="0" animBg="1"/>
      <p:bldP spid="17" grpId="1"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itle 5"/>
          <p:cNvSpPr>
            <a:spLocks noGrp="1"/>
          </p:cNvSpPr>
          <p:nvPr>
            <p:ph type="title"/>
          </p:nvPr>
        </p:nvSpPr>
        <p:spPr/>
        <p:txBody>
          <a:bodyPr>
            <a:noAutofit/>
          </a:bodyPr>
          <a:lstStyle/>
          <a:p>
            <a:pPr eaLnBrk="1" hangingPunct="1">
              <a:defRPr/>
            </a:pPr>
            <a:r>
              <a:rPr lang="en-US" sz="4400" b="1" dirty="0"/>
              <a:t>Guidelines for Establishing Procedures</a:t>
            </a:r>
          </a:p>
        </p:txBody>
      </p:sp>
      <p:sp>
        <p:nvSpPr>
          <p:cNvPr id="8" name="Content Placeholder 7"/>
          <p:cNvSpPr>
            <a:spLocks noGrp="1"/>
          </p:cNvSpPr>
          <p:nvPr>
            <p:ph idx="1"/>
          </p:nvPr>
        </p:nvSpPr>
        <p:spPr/>
        <p:txBody>
          <a:bodyPr>
            <a:normAutofit lnSpcReduction="10000"/>
          </a:bodyPr>
          <a:lstStyle/>
          <a:p>
            <a:pPr marL="569913" indent="-569913">
              <a:spcBef>
                <a:spcPts val="0"/>
              </a:spcBef>
              <a:buFontTx/>
              <a:buAutoNum type="arabicPeriod"/>
              <a:tabLst>
                <a:tab pos="231775" algn="l"/>
              </a:tabLst>
              <a:defRPr/>
            </a:pPr>
            <a:r>
              <a:rPr lang="en-US" sz="3600" dirty="0" smtClean="0"/>
              <a:t>Decide what you want to accomplish</a:t>
            </a:r>
          </a:p>
          <a:p>
            <a:pPr marL="569913" indent="-569913">
              <a:spcBef>
                <a:spcPts val="0"/>
              </a:spcBef>
              <a:buFontTx/>
              <a:buAutoNum type="arabicPeriod"/>
              <a:tabLst>
                <a:tab pos="231775" algn="l"/>
              </a:tabLst>
              <a:defRPr/>
            </a:pPr>
            <a:r>
              <a:rPr lang="en-US" sz="3600" dirty="0" smtClean="0"/>
              <a:t>Determine behaviors needed</a:t>
            </a:r>
          </a:p>
          <a:p>
            <a:pPr marL="569913" indent="-569913">
              <a:spcBef>
                <a:spcPts val="0"/>
              </a:spcBef>
              <a:buFontTx/>
              <a:buAutoNum type="arabicPeriod"/>
              <a:tabLst>
                <a:tab pos="231775" algn="l"/>
              </a:tabLst>
              <a:defRPr/>
            </a:pPr>
            <a:r>
              <a:rPr lang="en-US" sz="3600" dirty="0" smtClean="0"/>
              <a:t>Identify steps</a:t>
            </a:r>
          </a:p>
          <a:p>
            <a:pPr marL="569913" indent="-569913">
              <a:spcBef>
                <a:spcPts val="0"/>
              </a:spcBef>
              <a:buFontTx/>
              <a:buAutoNum type="arabicPeriod"/>
              <a:tabLst>
                <a:tab pos="231775" algn="l"/>
              </a:tabLst>
              <a:defRPr/>
            </a:pPr>
            <a:r>
              <a:rPr lang="en-US" sz="3600" dirty="0" smtClean="0"/>
              <a:t>Post when deemed necessary</a:t>
            </a:r>
          </a:p>
          <a:p>
            <a:pPr marL="569913" indent="-569913">
              <a:spcBef>
                <a:spcPts val="0"/>
              </a:spcBef>
              <a:buFontTx/>
              <a:buAutoNum type="arabicPeriod"/>
              <a:tabLst>
                <a:tab pos="231775" algn="l"/>
              </a:tabLst>
              <a:defRPr/>
            </a:pPr>
            <a:r>
              <a:rPr lang="en-US" sz="3600" dirty="0" smtClean="0"/>
              <a:t>Teach and review</a:t>
            </a:r>
          </a:p>
          <a:p>
            <a:pPr>
              <a:defRPr/>
            </a:pPr>
            <a:endParaRPr lang="en-US" dirty="0"/>
          </a:p>
        </p:txBody>
      </p:sp>
      <p:sp>
        <p:nvSpPr>
          <p:cNvPr id="135172" name="TextBox 6"/>
          <p:cNvSpPr txBox="1">
            <a:spLocks noChangeArrowheads="1"/>
          </p:cNvSpPr>
          <p:nvPr/>
        </p:nvSpPr>
        <p:spPr bwMode="auto">
          <a:xfrm>
            <a:off x="4876800" y="6499225"/>
            <a:ext cx="403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1400" i="1" dirty="0">
                <a:latin typeface="Tahoma" pitchFamily="34" charset="0"/>
              </a:rPr>
              <a:t>Adapted from Everton &amp; Elmer, 1982</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3600" b="1" dirty="0" smtClean="0"/>
              <a:t>How to Get My Attention in Class</a:t>
            </a:r>
          </a:p>
        </p:txBody>
      </p:sp>
      <p:sp>
        <p:nvSpPr>
          <p:cNvPr id="27651" name="Rectangle 3"/>
          <p:cNvSpPr>
            <a:spLocks noGrp="1" noChangeArrowheads="1"/>
          </p:cNvSpPr>
          <p:nvPr>
            <p:ph idx="1"/>
          </p:nvPr>
        </p:nvSpPr>
        <p:spPr/>
        <p:txBody>
          <a:bodyPr/>
          <a:lstStyle/>
          <a:p>
            <a:pPr eaLnBrk="1" hangingPunct="1"/>
            <a:r>
              <a:rPr lang="en-US">
                <a:solidFill>
                  <a:schemeClr val="hlink"/>
                </a:solidFill>
              </a:rPr>
              <a:t>Raise your hand!</a:t>
            </a:r>
          </a:p>
          <a:p>
            <a:pPr lvl="1" eaLnBrk="1" hangingPunct="1"/>
            <a:r>
              <a:rPr lang="en-US">
                <a:solidFill>
                  <a:schemeClr val="hlink"/>
                </a:solidFill>
              </a:rPr>
              <a:t>I love to answer questions – please don’t hesitate to ask a question.</a:t>
            </a:r>
          </a:p>
          <a:p>
            <a:pPr lvl="1" eaLnBrk="1" hangingPunct="1"/>
            <a:r>
              <a:rPr lang="en-US">
                <a:solidFill>
                  <a:schemeClr val="hlink"/>
                </a:solidFill>
              </a:rPr>
              <a:t>I will happily answer questions from students who are </a:t>
            </a:r>
            <a:r>
              <a:rPr lang="en-US" u="sng">
                <a:solidFill>
                  <a:schemeClr val="hlink"/>
                </a:solidFill>
              </a:rPr>
              <a:t>patiently</a:t>
            </a:r>
            <a:r>
              <a:rPr lang="en-US">
                <a:solidFill>
                  <a:schemeClr val="hlink"/>
                </a:solidFill>
              </a:rPr>
              <a:t> waiting with their hand raised.</a:t>
            </a:r>
          </a:p>
          <a:p>
            <a:pPr lvl="2" eaLnBrk="1" hangingPunct="1"/>
            <a:r>
              <a:rPr lang="en-US">
                <a:solidFill>
                  <a:schemeClr val="hlink"/>
                </a:solidFill>
              </a:rPr>
              <a:t>Good Example / Bad Example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z="5900" b="1" dirty="0" smtClean="0"/>
              <a:t>Locker Procedure</a:t>
            </a:r>
          </a:p>
        </p:txBody>
      </p:sp>
      <p:sp>
        <p:nvSpPr>
          <p:cNvPr id="31747" name="Rectangle 3"/>
          <p:cNvSpPr>
            <a:spLocks noGrp="1" noChangeArrowheads="1"/>
          </p:cNvSpPr>
          <p:nvPr>
            <p:ph idx="1"/>
          </p:nvPr>
        </p:nvSpPr>
        <p:spPr/>
        <p:txBody>
          <a:bodyPr/>
          <a:lstStyle/>
          <a:p>
            <a:pPr eaLnBrk="1" hangingPunct="1">
              <a:lnSpc>
                <a:spcPct val="90000"/>
              </a:lnSpc>
            </a:pPr>
            <a:r>
              <a:rPr lang="en-US" sz="3200"/>
              <a:t>Please be responsible!</a:t>
            </a:r>
          </a:p>
          <a:p>
            <a:pPr eaLnBrk="1" hangingPunct="1">
              <a:lnSpc>
                <a:spcPct val="90000"/>
              </a:lnSpc>
            </a:pPr>
            <a:r>
              <a:rPr lang="en-US" sz="3200" b="1">
                <a:solidFill>
                  <a:srgbClr val="800000"/>
                </a:solidFill>
              </a:rPr>
              <a:t>We will not leave during class for items left in lockers – please think ahead!</a:t>
            </a:r>
            <a:endParaRPr lang="en-US" sz="3200">
              <a:solidFill>
                <a:srgbClr val="800000"/>
              </a:solidFill>
            </a:endParaRPr>
          </a:p>
          <a:p>
            <a:pPr eaLnBrk="1" hangingPunct="1">
              <a:lnSpc>
                <a:spcPct val="90000"/>
              </a:lnSpc>
            </a:pPr>
            <a:r>
              <a:rPr lang="en-US" sz="3200"/>
              <a:t>In the morning before entering the room please get supplies for the day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5400" b="1" dirty="0" smtClean="0"/>
              <a:t>Classroom Procedures</a:t>
            </a:r>
          </a:p>
        </p:txBody>
      </p:sp>
      <p:sp>
        <p:nvSpPr>
          <p:cNvPr id="12291" name="Rectangle 4"/>
          <p:cNvSpPr>
            <a:spLocks noGrp="1" noChangeArrowheads="1"/>
          </p:cNvSpPr>
          <p:nvPr>
            <p:ph sz="half" idx="1"/>
          </p:nvPr>
        </p:nvSpPr>
        <p:spPr>
          <a:xfrm>
            <a:off x="685800" y="2362200"/>
            <a:ext cx="3849688" cy="4419600"/>
          </a:xfrm>
        </p:spPr>
        <p:txBody>
          <a:bodyPr>
            <a:normAutofit fontScale="92500" lnSpcReduction="10000"/>
          </a:bodyPr>
          <a:lstStyle/>
          <a:p>
            <a:pPr eaLnBrk="1" hangingPunct="1"/>
            <a:r>
              <a:rPr lang="en-US" sz="2400" b="1" dirty="0">
                <a:solidFill>
                  <a:schemeClr val="tx1"/>
                </a:solidFill>
              </a:rPr>
              <a:t>Give me FIVE!</a:t>
            </a:r>
          </a:p>
          <a:p>
            <a:pPr eaLnBrk="1" hangingPunct="1"/>
            <a:r>
              <a:rPr lang="en-US" sz="2400" b="1" dirty="0">
                <a:solidFill>
                  <a:schemeClr val="tx1"/>
                </a:solidFill>
              </a:rPr>
              <a:t>Talking in class</a:t>
            </a:r>
          </a:p>
          <a:p>
            <a:pPr eaLnBrk="1" hangingPunct="1"/>
            <a:r>
              <a:rPr lang="en-US" sz="2400" b="1" dirty="0">
                <a:solidFill>
                  <a:schemeClr val="tx1"/>
                </a:solidFill>
              </a:rPr>
              <a:t>Moving around the room</a:t>
            </a:r>
          </a:p>
          <a:p>
            <a:pPr eaLnBrk="1" hangingPunct="1"/>
            <a:r>
              <a:rPr lang="en-US" sz="2400" b="1" dirty="0">
                <a:solidFill>
                  <a:schemeClr val="tx1"/>
                </a:solidFill>
              </a:rPr>
              <a:t>How to get my attention</a:t>
            </a:r>
          </a:p>
          <a:p>
            <a:pPr eaLnBrk="1" hangingPunct="1"/>
            <a:r>
              <a:rPr lang="en-US" sz="2400" b="1" dirty="0">
                <a:solidFill>
                  <a:schemeClr val="tx1"/>
                </a:solidFill>
              </a:rPr>
              <a:t>Leaving the room during class</a:t>
            </a:r>
          </a:p>
          <a:p>
            <a:pPr eaLnBrk="1" hangingPunct="1"/>
            <a:r>
              <a:rPr lang="en-US" sz="2400" b="1" dirty="0">
                <a:solidFill>
                  <a:schemeClr val="tx1"/>
                </a:solidFill>
              </a:rPr>
              <a:t>Lockers </a:t>
            </a:r>
          </a:p>
          <a:p>
            <a:pPr eaLnBrk="1" hangingPunct="1"/>
            <a:r>
              <a:rPr lang="en-US" sz="2400" b="1" dirty="0">
                <a:solidFill>
                  <a:schemeClr val="tx1"/>
                </a:solidFill>
              </a:rPr>
              <a:t>Classroom Library</a:t>
            </a:r>
          </a:p>
        </p:txBody>
      </p:sp>
      <p:sp>
        <p:nvSpPr>
          <p:cNvPr id="12292" name="Rectangle 5"/>
          <p:cNvSpPr>
            <a:spLocks noGrp="1" noChangeArrowheads="1"/>
          </p:cNvSpPr>
          <p:nvPr>
            <p:ph sz="half" idx="2"/>
          </p:nvPr>
        </p:nvSpPr>
        <p:spPr>
          <a:xfrm>
            <a:off x="4684713" y="2438400"/>
            <a:ext cx="3849687" cy="4419600"/>
          </a:xfrm>
        </p:spPr>
        <p:txBody>
          <a:bodyPr>
            <a:normAutofit fontScale="92500" lnSpcReduction="10000"/>
          </a:bodyPr>
          <a:lstStyle/>
          <a:p>
            <a:pPr marL="457200" indent="-457200" eaLnBrk="1" hangingPunct="1"/>
            <a:r>
              <a:rPr lang="en-US" sz="2400" b="1" dirty="0">
                <a:solidFill>
                  <a:schemeClr val="tx1"/>
                </a:solidFill>
              </a:rPr>
              <a:t>Student Agenda</a:t>
            </a:r>
          </a:p>
          <a:p>
            <a:pPr marL="457200" indent="-457200" eaLnBrk="1" hangingPunct="1"/>
            <a:r>
              <a:rPr lang="en-US" sz="2400" b="1" dirty="0">
                <a:solidFill>
                  <a:schemeClr val="tx1"/>
                </a:solidFill>
              </a:rPr>
              <a:t>Water bottles </a:t>
            </a:r>
          </a:p>
          <a:p>
            <a:pPr marL="457200" indent="-457200" eaLnBrk="1" hangingPunct="1"/>
            <a:r>
              <a:rPr lang="en-US" sz="2400" b="1" dirty="0">
                <a:solidFill>
                  <a:schemeClr val="tx1"/>
                </a:solidFill>
              </a:rPr>
              <a:t>End of the day </a:t>
            </a:r>
          </a:p>
          <a:p>
            <a:pPr marL="457200" indent="-457200" eaLnBrk="1" hangingPunct="1"/>
            <a:r>
              <a:rPr lang="en-US" sz="2400" b="1" dirty="0">
                <a:solidFill>
                  <a:schemeClr val="tx1"/>
                </a:solidFill>
              </a:rPr>
              <a:t>Student Assignments</a:t>
            </a:r>
          </a:p>
          <a:p>
            <a:pPr marL="457200" indent="-457200" eaLnBrk="1" hangingPunct="1"/>
            <a:r>
              <a:rPr lang="en-US" sz="2400" b="1" dirty="0">
                <a:solidFill>
                  <a:schemeClr val="tx1"/>
                </a:solidFill>
              </a:rPr>
              <a:t>Extra help</a:t>
            </a:r>
          </a:p>
          <a:p>
            <a:pPr marL="457200" indent="-457200" eaLnBrk="1" hangingPunct="1"/>
            <a:r>
              <a:rPr lang="en-US" sz="2400" b="1" dirty="0">
                <a:solidFill>
                  <a:schemeClr val="tx1"/>
                </a:solidFill>
              </a:rPr>
              <a:t>Classroom Jobs</a:t>
            </a:r>
          </a:p>
          <a:p>
            <a:pPr marL="457200" indent="-457200" eaLnBrk="1" hangingPunct="1"/>
            <a:r>
              <a:rPr lang="en-US" sz="2400" b="1" dirty="0">
                <a:solidFill>
                  <a:schemeClr val="tx1"/>
                </a:solidFill>
              </a:rPr>
              <a:t>Reward Tickets</a:t>
            </a:r>
          </a:p>
          <a:p>
            <a:pPr marL="457200" indent="-457200" eaLnBrk="1" hangingPunct="1"/>
            <a:r>
              <a:rPr lang="en-US" sz="2400" b="1" dirty="0">
                <a:solidFill>
                  <a:schemeClr val="tx1"/>
                </a:solidFill>
              </a:rPr>
              <a:t>Classroom Compliments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292">
                                            <p:txEl>
                                              <p:pRg st="0" end="0"/>
                                            </p:txEl>
                                          </p:spTgt>
                                        </p:tgtEl>
                                        <p:attrNameLst>
                                          <p:attrName>style.visibility</p:attrName>
                                        </p:attrNameLst>
                                      </p:cBhvr>
                                      <p:to>
                                        <p:strVal val="visible"/>
                                      </p:to>
                                    </p:set>
                                    <p:anim calcmode="lin" valueType="num">
                                      <p:cBhvr additive="base">
                                        <p:cTn id="49"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292">
                                            <p:txEl>
                                              <p:pRg st="1" end="1"/>
                                            </p:txEl>
                                          </p:spTgt>
                                        </p:tgtEl>
                                        <p:attrNameLst>
                                          <p:attrName>style.visibility</p:attrName>
                                        </p:attrNameLst>
                                      </p:cBhvr>
                                      <p:to>
                                        <p:strVal val="visible"/>
                                      </p:to>
                                    </p:set>
                                    <p:anim calcmode="lin" valueType="num">
                                      <p:cBhvr additive="base">
                                        <p:cTn id="55"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292">
                                            <p:txEl>
                                              <p:pRg st="2" end="2"/>
                                            </p:txEl>
                                          </p:spTgt>
                                        </p:tgtEl>
                                        <p:attrNameLst>
                                          <p:attrName>style.visibility</p:attrName>
                                        </p:attrNameLst>
                                      </p:cBhvr>
                                      <p:to>
                                        <p:strVal val="visible"/>
                                      </p:to>
                                    </p:set>
                                    <p:anim calcmode="lin" valueType="num">
                                      <p:cBhvr additive="base">
                                        <p:cTn id="61" dur="500" fill="hold"/>
                                        <p:tgtEl>
                                          <p:spTgt spid="12292">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2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292">
                                            <p:txEl>
                                              <p:pRg st="3" end="3"/>
                                            </p:txEl>
                                          </p:spTgt>
                                        </p:tgtEl>
                                        <p:attrNameLst>
                                          <p:attrName>style.visibility</p:attrName>
                                        </p:attrNameLst>
                                      </p:cBhvr>
                                      <p:to>
                                        <p:strVal val="visible"/>
                                      </p:to>
                                    </p:set>
                                    <p:anim calcmode="lin" valueType="num">
                                      <p:cBhvr additive="base">
                                        <p:cTn id="67" dur="500" fill="hold"/>
                                        <p:tgtEl>
                                          <p:spTgt spid="12292">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2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292">
                                            <p:txEl>
                                              <p:pRg st="4" end="4"/>
                                            </p:txEl>
                                          </p:spTgt>
                                        </p:tgtEl>
                                        <p:attrNameLst>
                                          <p:attrName>style.visibility</p:attrName>
                                        </p:attrNameLst>
                                      </p:cBhvr>
                                      <p:to>
                                        <p:strVal val="visible"/>
                                      </p:to>
                                    </p:set>
                                    <p:anim calcmode="lin" valueType="num">
                                      <p:cBhvr additive="base">
                                        <p:cTn id="73" dur="500" fill="hold"/>
                                        <p:tgtEl>
                                          <p:spTgt spid="12292">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2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292">
                                            <p:txEl>
                                              <p:pRg st="5" end="5"/>
                                            </p:txEl>
                                          </p:spTgt>
                                        </p:tgtEl>
                                        <p:attrNameLst>
                                          <p:attrName>style.visibility</p:attrName>
                                        </p:attrNameLst>
                                      </p:cBhvr>
                                      <p:to>
                                        <p:strVal val="visible"/>
                                      </p:to>
                                    </p:set>
                                    <p:anim calcmode="lin" valueType="num">
                                      <p:cBhvr additive="base">
                                        <p:cTn id="79" dur="500" fill="hold"/>
                                        <p:tgtEl>
                                          <p:spTgt spid="12292">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2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292">
                                            <p:txEl>
                                              <p:pRg st="6" end="6"/>
                                            </p:txEl>
                                          </p:spTgt>
                                        </p:tgtEl>
                                        <p:attrNameLst>
                                          <p:attrName>style.visibility</p:attrName>
                                        </p:attrNameLst>
                                      </p:cBhvr>
                                      <p:to>
                                        <p:strVal val="visible"/>
                                      </p:to>
                                    </p:set>
                                    <p:anim calcmode="lin" valueType="num">
                                      <p:cBhvr additive="base">
                                        <p:cTn id="85" dur="500" fill="hold"/>
                                        <p:tgtEl>
                                          <p:spTgt spid="12292">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29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292">
                                            <p:txEl>
                                              <p:pRg st="7" end="7"/>
                                            </p:txEl>
                                          </p:spTgt>
                                        </p:tgtEl>
                                        <p:attrNameLst>
                                          <p:attrName>style.visibility</p:attrName>
                                        </p:attrNameLst>
                                      </p:cBhvr>
                                      <p:to>
                                        <p:strVal val="visible"/>
                                      </p:to>
                                    </p:set>
                                    <p:anim calcmode="lin" valueType="num">
                                      <p:cBhvr additive="base">
                                        <p:cTn id="91" dur="500" fill="hold"/>
                                        <p:tgtEl>
                                          <p:spTgt spid="12292">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29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p:txBody>
          <a:bodyPr/>
          <a:lstStyle/>
          <a:p>
            <a:r>
              <a:rPr lang="en-US" b="1" dirty="0" smtClean="0"/>
              <a:t>Objectives</a:t>
            </a:r>
            <a:endParaRPr lang="en-US" b="1" dirty="0"/>
          </a:p>
        </p:txBody>
      </p:sp>
      <p:sp>
        <p:nvSpPr>
          <p:cNvPr id="119811" name="Content Placeholder 1"/>
          <p:cNvSpPr>
            <a:spLocks noGrp="1"/>
          </p:cNvSpPr>
          <p:nvPr>
            <p:ph idx="1"/>
          </p:nvPr>
        </p:nvSpPr>
        <p:spPr/>
        <p:txBody>
          <a:bodyPr>
            <a:normAutofit/>
          </a:bodyPr>
          <a:lstStyle/>
          <a:p>
            <a:r>
              <a:rPr lang="en-US" sz="2800" b="1" dirty="0" smtClean="0"/>
              <a:t>Learn teaching tools.</a:t>
            </a:r>
          </a:p>
          <a:p>
            <a:r>
              <a:rPr lang="en-US" sz="2800" b="1" dirty="0" smtClean="0"/>
              <a:t>Understand concept of “school climate.”</a:t>
            </a:r>
          </a:p>
          <a:p>
            <a:r>
              <a:rPr lang="en-US" sz="2800" b="1" dirty="0" smtClean="0"/>
              <a:t>Discuss factors that affect behavior.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Emergency Procedures</a:t>
            </a:r>
            <a:endParaRPr lang="en-US" b="1" dirty="0"/>
          </a:p>
        </p:txBody>
      </p:sp>
      <p:sp>
        <p:nvSpPr>
          <p:cNvPr id="34822" name="Rectangle 6"/>
          <p:cNvSpPr>
            <a:spLocks noGrp="1" noChangeArrowheads="1"/>
          </p:cNvSpPr>
          <p:nvPr>
            <p:ph idx="1"/>
          </p:nvPr>
        </p:nvSpPr>
        <p:spPr>
          <a:xfrm>
            <a:off x="685800" y="2590800"/>
            <a:ext cx="3848100" cy="3733800"/>
          </a:xfrm>
        </p:spPr>
        <p:txBody>
          <a:bodyPr/>
          <a:lstStyle/>
          <a:p>
            <a:r>
              <a:rPr lang="en-US" sz="3200" dirty="0" smtClean="0"/>
              <a:t>Earthquake </a:t>
            </a:r>
          </a:p>
          <a:p>
            <a:r>
              <a:rPr lang="en-US" sz="3200" dirty="0" smtClean="0"/>
              <a:t>Fire</a:t>
            </a:r>
          </a:p>
          <a:p>
            <a:r>
              <a:rPr lang="en-US" sz="3200" dirty="0" smtClean="0"/>
              <a:t>Lockdown</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4822">
                                            <p:bg/>
                                          </p:spTgt>
                                        </p:tgtEl>
                                        <p:attrNameLst>
                                          <p:attrName>style.visibility</p:attrName>
                                        </p:attrNameLst>
                                      </p:cBhvr>
                                      <p:to>
                                        <p:strVal val="visible"/>
                                      </p:to>
                                    </p:set>
                                    <p:animEffect transition="in" filter="fade">
                                      <p:cBhvr>
                                        <p:cTn id="7" dur="800" decel="100000"/>
                                        <p:tgtEl>
                                          <p:spTgt spid="34822">
                                            <p:bg/>
                                          </p:spTgt>
                                        </p:tgtEl>
                                      </p:cBhvr>
                                    </p:animEffect>
                                    <p:anim calcmode="lin" valueType="num">
                                      <p:cBhvr>
                                        <p:cTn id="8" dur="800" decel="100000" fill="hold"/>
                                        <p:tgtEl>
                                          <p:spTgt spid="34822">
                                            <p:bg/>
                                          </p:spTgt>
                                        </p:tgtEl>
                                        <p:attrNameLst>
                                          <p:attrName>style.rotation</p:attrName>
                                        </p:attrNameLst>
                                      </p:cBhvr>
                                      <p:tavLst>
                                        <p:tav tm="0">
                                          <p:val>
                                            <p:fltVal val="-90"/>
                                          </p:val>
                                        </p:tav>
                                        <p:tav tm="100000">
                                          <p:val>
                                            <p:fltVal val="0"/>
                                          </p:val>
                                        </p:tav>
                                      </p:tavLst>
                                    </p:anim>
                                    <p:anim calcmode="lin" valueType="num">
                                      <p:cBhvr>
                                        <p:cTn id="9" dur="800" decel="100000" fill="hold"/>
                                        <p:tgtEl>
                                          <p:spTgt spid="34822">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4822">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822">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822">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4822">
                                            <p:txEl>
                                              <p:pRg st="0" end="0"/>
                                            </p:txEl>
                                          </p:spTgt>
                                        </p:tgtEl>
                                        <p:attrNameLst>
                                          <p:attrName>style.visibility</p:attrName>
                                        </p:attrNameLst>
                                      </p:cBhvr>
                                      <p:to>
                                        <p:strVal val="visible"/>
                                      </p:to>
                                    </p:set>
                                    <p:animEffect transition="in" filter="fade">
                                      <p:cBhvr>
                                        <p:cTn id="17" dur="800" decel="100000"/>
                                        <p:tgtEl>
                                          <p:spTgt spid="34822">
                                            <p:txEl>
                                              <p:pRg st="0" end="0"/>
                                            </p:txEl>
                                          </p:spTgt>
                                        </p:tgtEl>
                                      </p:cBhvr>
                                    </p:animEffect>
                                    <p:anim calcmode="lin" valueType="num">
                                      <p:cBhvr>
                                        <p:cTn id="18" dur="800" decel="100000" fill="hold"/>
                                        <p:tgtEl>
                                          <p:spTgt spid="34822">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4822">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4822">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4822">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482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4822">
                                            <p:txEl>
                                              <p:pRg st="1" end="1"/>
                                            </p:txEl>
                                          </p:spTgt>
                                        </p:tgtEl>
                                        <p:attrNameLst>
                                          <p:attrName>style.visibility</p:attrName>
                                        </p:attrNameLst>
                                      </p:cBhvr>
                                      <p:to>
                                        <p:strVal val="visible"/>
                                      </p:to>
                                    </p:set>
                                    <p:animEffect transition="in" filter="fade">
                                      <p:cBhvr>
                                        <p:cTn id="27" dur="800" decel="100000"/>
                                        <p:tgtEl>
                                          <p:spTgt spid="34822">
                                            <p:txEl>
                                              <p:pRg st="1" end="1"/>
                                            </p:txEl>
                                          </p:spTgt>
                                        </p:tgtEl>
                                      </p:cBhvr>
                                    </p:animEffect>
                                    <p:anim calcmode="lin" valueType="num">
                                      <p:cBhvr>
                                        <p:cTn id="28" dur="800" decel="100000" fill="hold"/>
                                        <p:tgtEl>
                                          <p:spTgt spid="34822">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4822">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4822">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4822">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482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4822">
                                            <p:txEl>
                                              <p:pRg st="2" end="2"/>
                                            </p:txEl>
                                          </p:spTgt>
                                        </p:tgtEl>
                                        <p:attrNameLst>
                                          <p:attrName>style.visibility</p:attrName>
                                        </p:attrNameLst>
                                      </p:cBhvr>
                                      <p:to>
                                        <p:strVal val="visible"/>
                                      </p:to>
                                    </p:set>
                                    <p:animEffect transition="in" filter="fade">
                                      <p:cBhvr>
                                        <p:cTn id="37" dur="800" decel="100000"/>
                                        <p:tgtEl>
                                          <p:spTgt spid="34822">
                                            <p:txEl>
                                              <p:pRg st="2" end="2"/>
                                            </p:txEl>
                                          </p:spTgt>
                                        </p:tgtEl>
                                      </p:cBhvr>
                                    </p:animEffect>
                                    <p:anim calcmode="lin" valueType="num">
                                      <p:cBhvr>
                                        <p:cTn id="38" dur="800" decel="100000" fill="hold"/>
                                        <p:tgtEl>
                                          <p:spTgt spid="34822">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4822">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4822">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4822">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4822">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0"/>
            <a:ext cx="8228013" cy="1927225"/>
          </a:xfrm>
        </p:spPr>
        <p:txBody>
          <a:bodyPr/>
          <a:lstStyle/>
          <a:p>
            <a:r>
              <a:rPr lang="en-US" b="1" dirty="0" smtClean="0"/>
              <a:t>Consequence</a:t>
            </a:r>
            <a:endParaRPr lang="en-US" b="1" dirty="0"/>
          </a:p>
        </p:txBody>
      </p:sp>
      <p:sp>
        <p:nvSpPr>
          <p:cNvPr id="6" name="Subtitle 5"/>
          <p:cNvSpPr>
            <a:spLocks noGrp="1"/>
          </p:cNvSpPr>
          <p:nvPr>
            <p:ph type="subTitle" idx="1"/>
          </p:nvPr>
        </p:nvSpPr>
        <p:spPr/>
        <p:txBody>
          <a:bodyPr/>
          <a:lstStyle/>
          <a:p>
            <a:endParaRPr lang="en-US"/>
          </a:p>
        </p:txBody>
      </p:sp>
      <p:sp>
        <p:nvSpPr>
          <p:cNvPr id="8" name="Rectangle 7"/>
          <p:cNvSpPr/>
          <p:nvPr/>
        </p:nvSpPr>
        <p:spPr>
          <a:xfrm>
            <a:off x="4649521" y="4419600"/>
            <a:ext cx="2567254" cy="682625"/>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ine 3"/>
          <p:cNvSpPr>
            <a:spLocks noChangeShapeType="1"/>
          </p:cNvSpPr>
          <p:nvPr/>
        </p:nvSpPr>
        <p:spPr bwMode="auto">
          <a:xfrm>
            <a:off x="1258888" y="3541713"/>
            <a:ext cx="6981825" cy="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0" name="Text Box 5"/>
          <p:cNvSpPr txBox="1">
            <a:spLocks noChangeArrowheads="1"/>
          </p:cNvSpPr>
          <p:nvPr/>
        </p:nvSpPr>
        <p:spPr bwMode="auto">
          <a:xfrm>
            <a:off x="681038" y="4552950"/>
            <a:ext cx="1174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Rules</a:t>
            </a:r>
          </a:p>
        </p:txBody>
      </p:sp>
      <p:sp>
        <p:nvSpPr>
          <p:cNvPr id="11" name="Text Box 6"/>
          <p:cNvSpPr txBox="1">
            <a:spLocks noChangeArrowheads="1"/>
          </p:cNvSpPr>
          <p:nvPr/>
        </p:nvSpPr>
        <p:spPr bwMode="auto">
          <a:xfrm>
            <a:off x="2241550" y="4552950"/>
            <a:ext cx="2117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Procedures</a:t>
            </a:r>
          </a:p>
        </p:txBody>
      </p:sp>
      <p:sp>
        <p:nvSpPr>
          <p:cNvPr id="12" name="Text Box 7"/>
          <p:cNvSpPr txBox="1">
            <a:spLocks noChangeArrowheads="1"/>
          </p:cNvSpPr>
          <p:nvPr/>
        </p:nvSpPr>
        <p:spPr bwMode="auto">
          <a:xfrm>
            <a:off x="7594600" y="4552950"/>
            <a:ext cx="1255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000" dirty="0">
                <a:solidFill>
                  <a:srgbClr val="000000"/>
                </a:solidFill>
                <a:latin typeface="Georgia" pitchFamily="18" charset="0"/>
              </a:rPr>
              <a:t> </a:t>
            </a:r>
            <a:r>
              <a:rPr lang="en-US" sz="3000" dirty="0">
                <a:solidFill>
                  <a:srgbClr val="5D564B"/>
                </a:solidFill>
                <a:latin typeface="Georgia" pitchFamily="18" charset="0"/>
              </a:rPr>
              <a:t>Skills</a:t>
            </a:r>
          </a:p>
        </p:txBody>
      </p:sp>
      <p:sp>
        <p:nvSpPr>
          <p:cNvPr id="13" name="Text Box 8"/>
          <p:cNvSpPr txBox="1">
            <a:spLocks noChangeArrowheads="1"/>
          </p:cNvSpPr>
          <p:nvPr/>
        </p:nvSpPr>
        <p:spPr bwMode="auto">
          <a:xfrm>
            <a:off x="4602163" y="4552950"/>
            <a:ext cx="26146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Consequences</a:t>
            </a:r>
          </a:p>
        </p:txBody>
      </p:sp>
      <p:sp>
        <p:nvSpPr>
          <p:cNvPr id="14" name="Line 9"/>
          <p:cNvSpPr>
            <a:spLocks noChangeShapeType="1"/>
          </p:cNvSpPr>
          <p:nvPr/>
        </p:nvSpPr>
        <p:spPr bwMode="auto">
          <a:xfrm>
            <a:off x="4572000" y="2738438"/>
            <a:ext cx="0" cy="8128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5" name="Line 10"/>
          <p:cNvSpPr>
            <a:spLocks noChangeShapeType="1"/>
          </p:cNvSpPr>
          <p:nvPr/>
        </p:nvSpPr>
        <p:spPr bwMode="auto">
          <a:xfrm>
            <a:off x="1273175" y="3524250"/>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 name="Line 11"/>
          <p:cNvSpPr>
            <a:spLocks noChangeShapeType="1"/>
          </p:cNvSpPr>
          <p:nvPr/>
        </p:nvSpPr>
        <p:spPr bwMode="auto">
          <a:xfrm>
            <a:off x="8221663" y="3538538"/>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7" name="Line 12"/>
          <p:cNvSpPr>
            <a:spLocks noChangeShapeType="1"/>
          </p:cNvSpPr>
          <p:nvPr/>
        </p:nvSpPr>
        <p:spPr bwMode="auto">
          <a:xfrm>
            <a:off x="330358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8" name="Line 13"/>
          <p:cNvSpPr>
            <a:spLocks noChangeShapeType="1"/>
          </p:cNvSpPr>
          <p:nvPr/>
        </p:nvSpPr>
        <p:spPr bwMode="auto">
          <a:xfrm>
            <a:off x="591343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22" presetClass="entr" presetSubtype="1" fill="hold" grpId="1"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1" fill="hold" grpId="1"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par>
                                <p:cTn id="30" presetID="22" presetClass="entr" presetSubtype="1" fill="hold" grpId="1"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par>
                                <p:cTn id="33" presetID="22" presetClass="entr" presetSubtype="1" fill="hold" grpId="1"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p:bldP spid="13" grpId="0"/>
      <p:bldP spid="14" grpId="0"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Effective Consequence</a:t>
            </a:r>
            <a:endParaRPr lang="en-US" b="1" dirty="0"/>
          </a:p>
        </p:txBody>
      </p:sp>
      <p:sp>
        <p:nvSpPr>
          <p:cNvPr id="3" name="Content Placeholder 2"/>
          <p:cNvSpPr>
            <a:spLocks noGrp="1"/>
          </p:cNvSpPr>
          <p:nvPr>
            <p:ph idx="1"/>
          </p:nvPr>
        </p:nvSpPr>
        <p:spPr/>
        <p:txBody>
          <a:bodyPr>
            <a:noAutofit/>
          </a:bodyPr>
          <a:lstStyle/>
          <a:p>
            <a:r>
              <a:rPr lang="en-US" sz="4000" dirty="0" smtClean="0"/>
              <a:t>Appropriateness</a:t>
            </a:r>
          </a:p>
          <a:p>
            <a:r>
              <a:rPr lang="en-US" sz="4000" dirty="0" smtClean="0"/>
              <a:t>Immediacy</a:t>
            </a:r>
          </a:p>
          <a:p>
            <a:r>
              <a:rPr lang="en-US" sz="4000" dirty="0" smtClean="0"/>
              <a:t>Amount or size</a:t>
            </a:r>
          </a:p>
          <a:p>
            <a:r>
              <a:rPr lang="en-US" sz="4000" dirty="0" smtClean="0"/>
              <a:t>Contingency</a:t>
            </a:r>
          </a:p>
        </p:txBody>
      </p:sp>
    </p:spTree>
    <p:extLst>
      <p:ext uri="{BB962C8B-B14F-4D97-AF65-F5344CB8AC3E}">
        <p14:creationId xmlns:p14="http://schemas.microsoft.com/office/powerpoint/2010/main" val="1590773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Positive Consequences</a:t>
            </a:r>
            <a:endParaRPr lang="en-US" b="1" dirty="0"/>
          </a:p>
        </p:txBody>
      </p:sp>
      <p:sp>
        <p:nvSpPr>
          <p:cNvPr id="9" name="Content Placeholder 8"/>
          <p:cNvSpPr>
            <a:spLocks noGrp="1"/>
          </p:cNvSpPr>
          <p:nvPr>
            <p:ph sz="half" idx="1"/>
          </p:nvPr>
        </p:nvSpPr>
        <p:spPr/>
        <p:txBody>
          <a:bodyPr>
            <a:noAutofit/>
          </a:bodyPr>
          <a:lstStyle/>
          <a:p>
            <a:r>
              <a:rPr lang="en-US" sz="1400" b="1" dirty="0" smtClean="0"/>
              <a:t>Praise/Gestures</a:t>
            </a:r>
          </a:p>
          <a:p>
            <a:r>
              <a:rPr lang="en-US" sz="1400" b="1" dirty="0" smtClean="0"/>
              <a:t>Free time</a:t>
            </a:r>
          </a:p>
          <a:p>
            <a:r>
              <a:rPr lang="en-US" sz="1400" b="1" dirty="0" smtClean="0"/>
              <a:t>Computer time</a:t>
            </a:r>
          </a:p>
          <a:p>
            <a:r>
              <a:rPr lang="en-US" sz="1400" b="1" dirty="0" smtClean="0"/>
              <a:t>Tangible Rewards</a:t>
            </a:r>
          </a:p>
          <a:p>
            <a:r>
              <a:rPr lang="en-US" sz="1400" b="1" dirty="0" smtClean="0"/>
              <a:t>Positive notes or comments to parents</a:t>
            </a:r>
          </a:p>
          <a:p>
            <a:r>
              <a:rPr lang="en-US" sz="1400" b="1" dirty="0" smtClean="0"/>
              <a:t>Teacher helpers</a:t>
            </a:r>
          </a:p>
          <a:p>
            <a:r>
              <a:rPr lang="en-US" sz="1400" b="1" dirty="0" smtClean="0"/>
              <a:t>Reduction in assignments</a:t>
            </a:r>
          </a:p>
          <a:p>
            <a:r>
              <a:rPr lang="en-US" sz="1400" b="1" dirty="0" smtClean="0"/>
              <a:t>Call Home</a:t>
            </a:r>
          </a:p>
        </p:txBody>
      </p:sp>
      <p:sp>
        <p:nvSpPr>
          <p:cNvPr id="10" name="Content Placeholder 9"/>
          <p:cNvSpPr>
            <a:spLocks noGrp="1"/>
          </p:cNvSpPr>
          <p:nvPr>
            <p:ph sz="half" idx="2"/>
          </p:nvPr>
        </p:nvSpPr>
        <p:spPr/>
        <p:txBody>
          <a:bodyPr>
            <a:normAutofit fontScale="85000" lnSpcReduction="20000"/>
          </a:bodyPr>
          <a:lstStyle/>
          <a:p>
            <a:r>
              <a:rPr lang="en-US" b="1" dirty="0"/>
              <a:t>Reward Day</a:t>
            </a:r>
          </a:p>
          <a:p>
            <a:r>
              <a:rPr lang="en-US" b="1" dirty="0" smtClean="0"/>
              <a:t>Classroom </a:t>
            </a:r>
            <a:r>
              <a:rPr lang="en-US" b="1" dirty="0"/>
              <a:t>seating </a:t>
            </a:r>
            <a:r>
              <a:rPr lang="en-US" b="1" dirty="0" smtClean="0"/>
              <a:t>chart</a:t>
            </a:r>
          </a:p>
          <a:p>
            <a:r>
              <a:rPr lang="en-US" b="1" dirty="0" smtClean="0"/>
              <a:t>Alternative assignment or shorten assignment</a:t>
            </a:r>
          </a:p>
          <a:p>
            <a:r>
              <a:rPr lang="en-US" b="1" dirty="0" smtClean="0"/>
              <a:t>Pat on the back</a:t>
            </a:r>
          </a:p>
          <a:p>
            <a:r>
              <a:rPr lang="en-US" b="1" dirty="0" smtClean="0"/>
              <a:t>Verbal reinforcement</a:t>
            </a:r>
          </a:p>
          <a:p>
            <a:r>
              <a:rPr lang="en-US" b="1" dirty="0" smtClean="0"/>
              <a:t>Fun Time</a:t>
            </a:r>
          </a:p>
          <a:p>
            <a:r>
              <a:rPr lang="en-US" b="1" dirty="0" smtClean="0"/>
              <a:t>Leisure reading time</a:t>
            </a:r>
            <a:endParaRPr lang="en-US" b="1" dirty="0"/>
          </a:p>
        </p:txBody>
      </p:sp>
    </p:spTree>
    <p:extLst>
      <p:ext uri="{BB962C8B-B14F-4D97-AF65-F5344CB8AC3E}">
        <p14:creationId xmlns:p14="http://schemas.microsoft.com/office/powerpoint/2010/main" val="1813633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fade">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fade">
                                      <p:cBhvr>
                                        <p:cTn id="52" dur="5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fade">
                                      <p:cBhvr>
                                        <p:cTn id="57" dur="500"/>
                                        <p:tgtEl>
                                          <p:spTgt spid="1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3" end="3"/>
                                            </p:txEl>
                                          </p:spTgt>
                                        </p:tgtEl>
                                        <p:attrNameLst>
                                          <p:attrName>style.visibility</p:attrName>
                                        </p:attrNameLst>
                                      </p:cBhvr>
                                      <p:to>
                                        <p:strVal val="visible"/>
                                      </p:to>
                                    </p:set>
                                    <p:animEffect transition="in" filter="fade">
                                      <p:cBhvr>
                                        <p:cTn id="62" dur="500"/>
                                        <p:tgtEl>
                                          <p:spTgt spid="1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animEffect transition="in" filter="fade">
                                      <p:cBhvr>
                                        <p:cTn id="67" dur="500"/>
                                        <p:tgtEl>
                                          <p:spTgt spid="10">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5" end="5"/>
                                            </p:txEl>
                                          </p:spTgt>
                                        </p:tgtEl>
                                        <p:attrNameLst>
                                          <p:attrName>style.visibility</p:attrName>
                                        </p:attrNameLst>
                                      </p:cBhvr>
                                      <p:to>
                                        <p:strVal val="visible"/>
                                      </p:to>
                                    </p:set>
                                    <p:animEffect transition="in" filter="fade">
                                      <p:cBhvr>
                                        <p:cTn id="72" dur="500"/>
                                        <p:tgtEl>
                                          <p:spTgt spid="10">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xEl>
                                              <p:pRg st="6" end="6"/>
                                            </p:txEl>
                                          </p:spTgt>
                                        </p:tgtEl>
                                        <p:attrNameLst>
                                          <p:attrName>style.visibility</p:attrName>
                                        </p:attrNameLst>
                                      </p:cBhvr>
                                      <p:to>
                                        <p:strVal val="visible"/>
                                      </p:to>
                                    </p:set>
                                    <p:animEffect transition="in" filter="fade">
                                      <p:cBhvr>
                                        <p:cTn id="7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Negative Consequences</a:t>
            </a:r>
            <a:endParaRPr lang="en-US" b="1" dirty="0"/>
          </a:p>
        </p:txBody>
      </p:sp>
      <p:sp>
        <p:nvSpPr>
          <p:cNvPr id="9" name="Content Placeholder 8"/>
          <p:cNvSpPr>
            <a:spLocks noGrp="1"/>
          </p:cNvSpPr>
          <p:nvPr>
            <p:ph sz="half" idx="1"/>
          </p:nvPr>
        </p:nvSpPr>
        <p:spPr/>
        <p:txBody>
          <a:bodyPr>
            <a:normAutofit fontScale="92500" lnSpcReduction="10000"/>
          </a:bodyPr>
          <a:lstStyle/>
          <a:p>
            <a:r>
              <a:rPr lang="en-US" b="1" dirty="0" smtClean="0"/>
              <a:t>Seating chart</a:t>
            </a:r>
          </a:p>
          <a:p>
            <a:r>
              <a:rPr lang="en-US" b="1" dirty="0" smtClean="0"/>
              <a:t>Referral</a:t>
            </a:r>
          </a:p>
          <a:p>
            <a:r>
              <a:rPr lang="en-US" b="1" dirty="0" smtClean="0"/>
              <a:t>Detention</a:t>
            </a:r>
          </a:p>
          <a:p>
            <a:r>
              <a:rPr lang="en-US" b="1" dirty="0" smtClean="0"/>
              <a:t>Parent conference</a:t>
            </a:r>
          </a:p>
          <a:p>
            <a:r>
              <a:rPr lang="en-US" b="1" dirty="0" smtClean="0"/>
              <a:t>Call own parents</a:t>
            </a:r>
          </a:p>
          <a:p>
            <a:r>
              <a:rPr lang="en-US" b="1" dirty="0" smtClean="0"/>
              <a:t>Time-out</a:t>
            </a:r>
          </a:p>
          <a:p>
            <a:r>
              <a:rPr lang="en-US" b="1" dirty="0" smtClean="0"/>
              <a:t>Verbal warning</a:t>
            </a:r>
          </a:p>
        </p:txBody>
      </p:sp>
      <p:sp>
        <p:nvSpPr>
          <p:cNvPr id="10" name="Content Placeholder 9"/>
          <p:cNvSpPr>
            <a:spLocks noGrp="1"/>
          </p:cNvSpPr>
          <p:nvPr>
            <p:ph sz="half" idx="2"/>
          </p:nvPr>
        </p:nvSpPr>
        <p:spPr/>
        <p:txBody>
          <a:bodyPr>
            <a:normAutofit fontScale="92500" lnSpcReduction="10000"/>
          </a:bodyPr>
          <a:lstStyle/>
          <a:p>
            <a:r>
              <a:rPr lang="en-US" b="1" dirty="0"/>
              <a:t>Loss of privileges</a:t>
            </a:r>
          </a:p>
          <a:p>
            <a:r>
              <a:rPr lang="en-US" b="1" dirty="0"/>
              <a:t>Move card from green to yellow or red</a:t>
            </a:r>
          </a:p>
          <a:p>
            <a:r>
              <a:rPr lang="en-US" b="1" dirty="0" smtClean="0"/>
              <a:t>In-hall counseling</a:t>
            </a:r>
          </a:p>
          <a:p>
            <a:r>
              <a:rPr lang="en-US" b="1" dirty="0" smtClean="0"/>
              <a:t>Lunch detention</a:t>
            </a:r>
          </a:p>
          <a:p>
            <a:r>
              <a:rPr lang="en-US" b="1" dirty="0" smtClean="0"/>
              <a:t>Exclusion from extra activities</a:t>
            </a:r>
            <a:endParaRPr lang="en-US" b="1" dirty="0"/>
          </a:p>
        </p:txBody>
      </p:sp>
    </p:spTree>
    <p:extLst>
      <p:ext uri="{BB962C8B-B14F-4D97-AF65-F5344CB8AC3E}">
        <p14:creationId xmlns:p14="http://schemas.microsoft.com/office/powerpoint/2010/main" val="1558687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fade">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fade">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fade">
                                      <p:cBhvr>
                                        <p:cTn id="6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0"/>
            <a:ext cx="8228013" cy="1927225"/>
          </a:xfrm>
        </p:spPr>
        <p:txBody>
          <a:bodyPr/>
          <a:lstStyle/>
          <a:p>
            <a:r>
              <a:rPr lang="en-US" b="1" dirty="0" smtClean="0"/>
              <a:t>Social Skills</a:t>
            </a:r>
            <a:endParaRPr lang="en-US" b="1" dirty="0"/>
          </a:p>
        </p:txBody>
      </p:sp>
      <p:sp>
        <p:nvSpPr>
          <p:cNvPr id="7" name="Rectangle 6"/>
          <p:cNvSpPr/>
          <p:nvPr/>
        </p:nvSpPr>
        <p:spPr>
          <a:xfrm>
            <a:off x="7735368" y="4453783"/>
            <a:ext cx="1027632" cy="648442"/>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ine 3"/>
          <p:cNvSpPr>
            <a:spLocks noChangeShapeType="1"/>
          </p:cNvSpPr>
          <p:nvPr/>
        </p:nvSpPr>
        <p:spPr bwMode="auto">
          <a:xfrm>
            <a:off x="1258888" y="3541713"/>
            <a:ext cx="6981825" cy="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8" name="Text Box 5"/>
          <p:cNvSpPr txBox="1">
            <a:spLocks noChangeArrowheads="1"/>
          </p:cNvSpPr>
          <p:nvPr/>
        </p:nvSpPr>
        <p:spPr bwMode="auto">
          <a:xfrm>
            <a:off x="681038" y="4552950"/>
            <a:ext cx="1174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Rules</a:t>
            </a:r>
          </a:p>
        </p:txBody>
      </p:sp>
      <p:sp>
        <p:nvSpPr>
          <p:cNvPr id="9" name="Text Box 6"/>
          <p:cNvSpPr txBox="1">
            <a:spLocks noChangeArrowheads="1"/>
          </p:cNvSpPr>
          <p:nvPr/>
        </p:nvSpPr>
        <p:spPr bwMode="auto">
          <a:xfrm>
            <a:off x="2241550" y="4552950"/>
            <a:ext cx="2117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Procedures</a:t>
            </a:r>
          </a:p>
        </p:txBody>
      </p:sp>
      <p:sp>
        <p:nvSpPr>
          <p:cNvPr id="10" name="Text Box 7"/>
          <p:cNvSpPr txBox="1">
            <a:spLocks noChangeArrowheads="1"/>
          </p:cNvSpPr>
          <p:nvPr/>
        </p:nvSpPr>
        <p:spPr bwMode="auto">
          <a:xfrm>
            <a:off x="7594600" y="4552950"/>
            <a:ext cx="1255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000" dirty="0">
                <a:solidFill>
                  <a:srgbClr val="000000"/>
                </a:solidFill>
                <a:latin typeface="Georgia" pitchFamily="18" charset="0"/>
              </a:rPr>
              <a:t> </a:t>
            </a:r>
            <a:r>
              <a:rPr lang="en-US" sz="3000" dirty="0">
                <a:solidFill>
                  <a:srgbClr val="5D564B"/>
                </a:solidFill>
                <a:latin typeface="Georgia" pitchFamily="18" charset="0"/>
              </a:rPr>
              <a:t>Skills</a:t>
            </a:r>
          </a:p>
        </p:txBody>
      </p:sp>
      <p:sp>
        <p:nvSpPr>
          <p:cNvPr id="11" name="Text Box 8"/>
          <p:cNvSpPr txBox="1">
            <a:spLocks noChangeArrowheads="1"/>
          </p:cNvSpPr>
          <p:nvPr/>
        </p:nvSpPr>
        <p:spPr bwMode="auto">
          <a:xfrm>
            <a:off x="4602163" y="4552950"/>
            <a:ext cx="26146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Consequences</a:t>
            </a:r>
          </a:p>
        </p:txBody>
      </p:sp>
      <p:sp>
        <p:nvSpPr>
          <p:cNvPr id="12" name="Line 9"/>
          <p:cNvSpPr>
            <a:spLocks noChangeShapeType="1"/>
          </p:cNvSpPr>
          <p:nvPr/>
        </p:nvSpPr>
        <p:spPr bwMode="auto">
          <a:xfrm>
            <a:off x="4572000" y="2738438"/>
            <a:ext cx="0" cy="8128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3" name="Line 10"/>
          <p:cNvSpPr>
            <a:spLocks noChangeShapeType="1"/>
          </p:cNvSpPr>
          <p:nvPr/>
        </p:nvSpPr>
        <p:spPr bwMode="auto">
          <a:xfrm>
            <a:off x="1273175" y="3524250"/>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4" name="Line 11"/>
          <p:cNvSpPr>
            <a:spLocks noChangeShapeType="1"/>
          </p:cNvSpPr>
          <p:nvPr/>
        </p:nvSpPr>
        <p:spPr bwMode="auto">
          <a:xfrm>
            <a:off x="8221663" y="3538538"/>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5" name="Line 12"/>
          <p:cNvSpPr>
            <a:spLocks noChangeShapeType="1"/>
          </p:cNvSpPr>
          <p:nvPr/>
        </p:nvSpPr>
        <p:spPr bwMode="auto">
          <a:xfrm>
            <a:off x="330358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 name="Line 13"/>
          <p:cNvSpPr>
            <a:spLocks noChangeShapeType="1"/>
          </p:cNvSpPr>
          <p:nvPr/>
        </p:nvSpPr>
        <p:spPr bwMode="auto">
          <a:xfrm>
            <a:off x="591343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22" presetClass="entr" presetSubtype="1" fill="hold" grpId="1"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par>
                                <p:cTn id="27" presetID="22" presetClass="entr" presetSubtype="1" fill="hold" grpId="1"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22" presetClass="entr" presetSubtype="1" fill="hold" grpId="1"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2" presetClass="entr" presetSubtype="1" fill="hold" grpId="1"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p:bldP spid="9" grpId="0"/>
      <p:bldP spid="10" grpId="0"/>
      <p:bldP spid="11" grpId="0"/>
      <p:bldP spid="12"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6"/>
          <p:cNvSpPr txBox="1">
            <a:spLocks noChangeArrowheads="1"/>
          </p:cNvSpPr>
          <p:nvPr/>
        </p:nvSpPr>
        <p:spPr bwMode="auto">
          <a:xfrm>
            <a:off x="4525963" y="6553200"/>
            <a:ext cx="3703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000" b="1" dirty="0">
                <a:latin typeface="Tahoma" pitchFamily="34" charset="0"/>
              </a:rPr>
              <a:t>Copyright © 2007 by Father Flanagan’s Boys’ Home</a:t>
            </a:r>
          </a:p>
        </p:txBody>
      </p:sp>
      <p:sp>
        <p:nvSpPr>
          <p:cNvPr id="59396" name="Title 7"/>
          <p:cNvSpPr>
            <a:spLocks noGrp="1"/>
          </p:cNvSpPr>
          <p:nvPr>
            <p:ph type="title"/>
          </p:nvPr>
        </p:nvSpPr>
        <p:spPr/>
        <p:txBody>
          <a:bodyPr>
            <a:normAutofit/>
          </a:bodyPr>
          <a:lstStyle/>
          <a:p>
            <a:pPr eaLnBrk="1" hangingPunct="1">
              <a:defRPr/>
            </a:pPr>
            <a:r>
              <a:rPr lang="en-US" dirty="0"/>
              <a:t>Boys Town Social (Life) Skills</a:t>
            </a:r>
          </a:p>
        </p:txBody>
      </p:sp>
      <p:pic>
        <p:nvPicPr>
          <p:cNvPr id="139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41300" y="2411151"/>
            <a:ext cx="4244915" cy="32333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92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4306907" y="2365197"/>
            <a:ext cx="4610465" cy="35358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itle 4"/>
          <p:cNvSpPr>
            <a:spLocks noGrp="1"/>
          </p:cNvSpPr>
          <p:nvPr>
            <p:ph type="title"/>
          </p:nvPr>
        </p:nvSpPr>
        <p:spPr/>
        <p:txBody>
          <a:bodyPr/>
          <a:lstStyle/>
          <a:p>
            <a:pPr eaLnBrk="1" hangingPunct="1">
              <a:defRPr/>
            </a:pPr>
            <a:r>
              <a:rPr lang="en-US" b="1" dirty="0"/>
              <a:t>Proactive Teaching</a:t>
            </a:r>
          </a:p>
        </p:txBody>
      </p:sp>
      <p:sp>
        <p:nvSpPr>
          <p:cNvPr id="27650" name="Rectangle 3"/>
          <p:cNvSpPr>
            <a:spLocks noGrp="1" noChangeArrowheads="1"/>
          </p:cNvSpPr>
          <p:nvPr>
            <p:ph idx="1"/>
          </p:nvPr>
        </p:nvSpPr>
        <p:spPr/>
        <p:txBody>
          <a:bodyPr/>
          <a:lstStyle/>
          <a:p>
            <a:pPr marL="0" indent="0" eaLnBrk="1" hangingPunct="1">
              <a:spcBef>
                <a:spcPct val="0"/>
              </a:spcBef>
              <a:spcAft>
                <a:spcPts val="1200"/>
              </a:spcAft>
              <a:buFont typeface="Arial" charset="0"/>
              <a:buNone/>
              <a:defRPr/>
            </a:pPr>
            <a:r>
              <a:rPr lang="en-US" dirty="0" smtClean="0"/>
              <a:t>Teaching expectations for future behaviors</a:t>
            </a:r>
          </a:p>
          <a:p>
            <a:pPr lvl="1" eaLnBrk="1" hangingPunct="1">
              <a:spcBef>
                <a:spcPct val="0"/>
              </a:spcBef>
              <a:spcAft>
                <a:spcPts val="1200"/>
              </a:spcAft>
              <a:buFont typeface="Arial" pitchFamily="34" charset="0"/>
              <a:buChar char="›"/>
              <a:defRPr/>
            </a:pPr>
            <a:r>
              <a:rPr lang="en-US" u="sng" dirty="0"/>
              <a:t>Planned</a:t>
            </a:r>
            <a:r>
              <a:rPr lang="en-US" dirty="0"/>
              <a:t> Teaching</a:t>
            </a:r>
          </a:p>
          <a:p>
            <a:pPr lvl="1" eaLnBrk="1" hangingPunct="1">
              <a:spcBef>
                <a:spcPct val="0"/>
              </a:spcBef>
              <a:spcAft>
                <a:spcPts val="1200"/>
              </a:spcAft>
              <a:buFont typeface="Arial" pitchFamily="34" charset="0"/>
              <a:buChar char="›"/>
              <a:defRPr/>
            </a:pPr>
            <a:r>
              <a:rPr lang="en-US" dirty="0" smtClean="0"/>
              <a:t>Preventive </a:t>
            </a:r>
            <a:r>
              <a:rPr lang="en-US" u="sng" dirty="0" smtClean="0"/>
              <a:t>Prompts</a:t>
            </a:r>
          </a:p>
          <a:p>
            <a:pPr lvl="1" eaLnBrk="1" hangingPunct="1">
              <a:spcBef>
                <a:spcPct val="0"/>
              </a:spcBef>
              <a:spcAft>
                <a:spcPts val="1200"/>
              </a:spcAft>
              <a:buFont typeface="Arial" pitchFamily="34" charset="0"/>
              <a:buChar char="›"/>
              <a:defRPr/>
            </a:pPr>
            <a:r>
              <a:rPr lang="en-US" u="sng" dirty="0" smtClean="0"/>
              <a:t>Blended</a:t>
            </a:r>
            <a:r>
              <a:rPr lang="en-US" dirty="0" smtClean="0"/>
              <a:t> Teaching</a:t>
            </a:r>
            <a:endParaRPr lang="en-US" dirty="0">
              <a:solidFill>
                <a:schemeClr val="tx1"/>
              </a:solidFill>
            </a:endParaRPr>
          </a:p>
          <a:p>
            <a:pPr lvl="1" eaLnBrk="1" hangingPunct="1">
              <a:spcBef>
                <a:spcPct val="0"/>
              </a:spcBef>
              <a:spcAft>
                <a:spcPts val="1200"/>
              </a:spcAft>
              <a:buFont typeface="Arial" pitchFamily="34" charset="0"/>
              <a:buChar char="•"/>
              <a:defRPr/>
            </a:pPr>
            <a:endParaRPr lang="en-US" dirty="0" smtClean="0">
              <a:solidFill>
                <a:schemeClr val="tx1"/>
              </a:solidFill>
            </a:endParaRPr>
          </a:p>
          <a:p>
            <a:pPr marL="457200" lvl="1" indent="0" eaLnBrk="1" hangingPunct="1">
              <a:spcBef>
                <a:spcPct val="0"/>
              </a:spcBef>
              <a:spcAft>
                <a:spcPts val="1200"/>
              </a:spcAft>
              <a:buNone/>
              <a:defRPr/>
            </a:pPr>
            <a:r>
              <a:rPr lang="en-US" dirty="0" smtClean="0"/>
              <a:t>* Teach </a:t>
            </a:r>
            <a:r>
              <a:rPr lang="en-US" dirty="0"/>
              <a:t>at a neutral </a:t>
            </a:r>
            <a:r>
              <a:rPr lang="en-US" dirty="0" smtClean="0"/>
              <a:t>time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t>Planned Teaching</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075383843"/>
              </p:ext>
            </p:extLst>
          </p:nvPr>
        </p:nvGraphicFramePr>
        <p:xfrm>
          <a:off x="533400" y="21796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457200" y="2701925"/>
            <a:ext cx="8001000" cy="3478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marL="457200" indent="-457200" eaLnBrk="0" hangingPunct="0">
              <a:buFont typeface="Arial" pitchFamily="34" charset="0"/>
              <a:buChar char="›"/>
            </a:pPr>
            <a:r>
              <a:rPr lang="en-US" sz="4400" u="sng" dirty="0">
                <a:solidFill>
                  <a:srgbClr val="4DB3D0"/>
                </a:solidFill>
                <a:latin typeface="Georgia" pitchFamily="18" charset="0"/>
              </a:rPr>
              <a:t>A</a:t>
            </a:r>
            <a:r>
              <a:rPr lang="en-US" sz="4400" u="sng" dirty="0">
                <a:solidFill>
                  <a:srgbClr val="5D564B"/>
                </a:solidFill>
                <a:latin typeface="Georgia" pitchFamily="18" charset="0"/>
              </a:rPr>
              <a:t>void</a:t>
            </a:r>
            <a:r>
              <a:rPr lang="en-US" sz="4400" dirty="0">
                <a:solidFill>
                  <a:srgbClr val="5D564B"/>
                </a:solidFill>
                <a:latin typeface="Georgia" pitchFamily="18" charset="0"/>
              </a:rPr>
              <a:t> Negative Outcome</a:t>
            </a:r>
          </a:p>
          <a:p>
            <a:pPr marL="457200" indent="-457200" eaLnBrk="0" hangingPunct="0">
              <a:buFont typeface="Arial" pitchFamily="34" charset="0"/>
              <a:buChar char="›"/>
            </a:pPr>
            <a:endParaRPr lang="en-US" sz="4400" dirty="0">
              <a:solidFill>
                <a:srgbClr val="5D564B"/>
              </a:solidFill>
              <a:latin typeface="Georgia" pitchFamily="18" charset="0"/>
            </a:endParaRPr>
          </a:p>
          <a:p>
            <a:pPr marL="457200" indent="-457200" eaLnBrk="0" hangingPunct="0">
              <a:buFont typeface="Arial" pitchFamily="34" charset="0"/>
              <a:buChar char="›"/>
            </a:pPr>
            <a:r>
              <a:rPr lang="en-US" sz="4400" u="sng" dirty="0">
                <a:solidFill>
                  <a:srgbClr val="4DB3D0"/>
                </a:solidFill>
                <a:latin typeface="Georgia" pitchFamily="18" charset="0"/>
              </a:rPr>
              <a:t>B</a:t>
            </a:r>
            <a:r>
              <a:rPr lang="en-US" sz="4400" u="sng" dirty="0">
                <a:solidFill>
                  <a:srgbClr val="5D564B"/>
                </a:solidFill>
                <a:latin typeface="Georgia" pitchFamily="18" charset="0"/>
              </a:rPr>
              <a:t>enefit</a:t>
            </a:r>
            <a:r>
              <a:rPr lang="en-US" sz="4400" dirty="0">
                <a:solidFill>
                  <a:srgbClr val="5D564B"/>
                </a:solidFill>
                <a:latin typeface="Georgia" pitchFamily="18" charset="0"/>
              </a:rPr>
              <a:t> to Self</a:t>
            </a:r>
          </a:p>
          <a:p>
            <a:pPr marL="457200" indent="-457200" eaLnBrk="0" hangingPunct="0">
              <a:buFont typeface="Arial" pitchFamily="34" charset="0"/>
              <a:buChar char="›"/>
            </a:pPr>
            <a:endParaRPr lang="en-US" sz="4400" dirty="0">
              <a:solidFill>
                <a:srgbClr val="5D564B"/>
              </a:solidFill>
              <a:latin typeface="Georgia" pitchFamily="18" charset="0"/>
            </a:endParaRPr>
          </a:p>
          <a:p>
            <a:pPr marL="457200" indent="-457200" eaLnBrk="0" hangingPunct="0">
              <a:buFont typeface="Arial" pitchFamily="34" charset="0"/>
              <a:buChar char="›"/>
            </a:pPr>
            <a:r>
              <a:rPr lang="en-US" sz="4400" u="sng" dirty="0">
                <a:solidFill>
                  <a:srgbClr val="4DB3D0"/>
                </a:solidFill>
                <a:latin typeface="Georgia" pitchFamily="18" charset="0"/>
              </a:rPr>
              <a:t>C</a:t>
            </a:r>
            <a:r>
              <a:rPr lang="en-US" sz="4400" u="sng" dirty="0">
                <a:solidFill>
                  <a:srgbClr val="5D564B"/>
                </a:solidFill>
                <a:latin typeface="Georgia" pitchFamily="18" charset="0"/>
              </a:rPr>
              <a:t>oncern</a:t>
            </a:r>
            <a:r>
              <a:rPr lang="en-US" sz="4400" dirty="0">
                <a:solidFill>
                  <a:srgbClr val="5D564B"/>
                </a:solidFill>
                <a:latin typeface="Georgia" pitchFamily="18" charset="0"/>
              </a:rPr>
              <a:t> for Others</a:t>
            </a:r>
          </a:p>
        </p:txBody>
      </p:sp>
      <p:sp>
        <p:nvSpPr>
          <p:cNvPr id="7" name="Title 6"/>
          <p:cNvSpPr>
            <a:spLocks noGrp="1"/>
          </p:cNvSpPr>
          <p:nvPr>
            <p:ph type="title"/>
          </p:nvPr>
        </p:nvSpPr>
        <p:spPr/>
        <p:txBody>
          <a:bodyPr/>
          <a:lstStyle/>
          <a:p>
            <a:pPr>
              <a:defRPr/>
            </a:pPr>
            <a:r>
              <a:rPr lang="en-US" b="1" dirty="0"/>
              <a:t>Types of Reasons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20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fade">
                                      <p:cBhvr>
                                        <p:cTn id="12" dur="2000"/>
                                        <p:tgtEl>
                                          <p:spTgt spid="58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4" end="4"/>
                                            </p:txEl>
                                          </p:spTgt>
                                        </p:tgtEl>
                                        <p:attrNameLst>
                                          <p:attrName>style.visibility</p:attrName>
                                        </p:attrNameLst>
                                      </p:cBhvr>
                                      <p:to>
                                        <p:strVal val="visible"/>
                                      </p:to>
                                    </p:set>
                                    <p:animEffect transition="in" filter="fade">
                                      <p:cBhvr>
                                        <p:cTn id="17" dur="20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b="1" dirty="0"/>
              <a:t>Well-Managed Classroom</a:t>
            </a:r>
          </a:p>
        </p:txBody>
      </p:sp>
      <p:sp>
        <p:nvSpPr>
          <p:cNvPr id="120835" name="Content Placeholder 1"/>
          <p:cNvSpPr>
            <a:spLocks noGrp="1"/>
          </p:cNvSpPr>
          <p:nvPr>
            <p:ph idx="1"/>
          </p:nvPr>
        </p:nvSpPr>
        <p:spPr/>
        <p:txBody>
          <a:bodyPr>
            <a:normAutofit fontScale="62500" lnSpcReduction="20000"/>
          </a:bodyPr>
          <a:lstStyle/>
          <a:p>
            <a:pPr marL="457200" indent="-457200">
              <a:lnSpc>
                <a:spcPct val="170000"/>
              </a:lnSpc>
              <a:spcBef>
                <a:spcPct val="0"/>
              </a:spcBef>
              <a:buFontTx/>
              <a:buAutoNum type="arabicPeriod"/>
            </a:pPr>
            <a:r>
              <a:rPr lang="en-US" sz="3000" b="1" dirty="0" smtClean="0"/>
              <a:t>Sound theoretical </a:t>
            </a:r>
            <a:r>
              <a:rPr lang="en-US" sz="3000" b="1" u="sng" dirty="0" smtClean="0"/>
              <a:t>foundation</a:t>
            </a:r>
            <a:r>
              <a:rPr lang="en-US" sz="3000" b="1" dirty="0" smtClean="0"/>
              <a:t>, understanding of classroom </a:t>
            </a:r>
            <a:r>
              <a:rPr lang="en-US" sz="3000" b="1" u="sng" dirty="0" smtClean="0"/>
              <a:t>management</a:t>
            </a:r>
          </a:p>
          <a:p>
            <a:pPr marL="457200" indent="-457200">
              <a:lnSpc>
                <a:spcPct val="170000"/>
              </a:lnSpc>
              <a:spcBef>
                <a:spcPct val="0"/>
              </a:spcBef>
              <a:buFontTx/>
              <a:buAutoNum type="arabicPeriod"/>
            </a:pPr>
            <a:r>
              <a:rPr lang="en-US" sz="3000" b="1" u="sng" dirty="0" smtClean="0"/>
              <a:t>Strong</a:t>
            </a:r>
            <a:r>
              <a:rPr lang="en-US" sz="3000" b="1" dirty="0" smtClean="0"/>
              <a:t>, positive teacher-student and </a:t>
            </a:r>
            <a:r>
              <a:rPr lang="en-US" sz="3000" b="1" u="sng" dirty="0" smtClean="0"/>
              <a:t>peer</a:t>
            </a:r>
            <a:r>
              <a:rPr lang="en-US" sz="3000" b="1" dirty="0" smtClean="0"/>
              <a:t> relationships</a:t>
            </a:r>
          </a:p>
          <a:p>
            <a:pPr marL="457200" indent="-457200">
              <a:lnSpc>
                <a:spcPct val="170000"/>
              </a:lnSpc>
              <a:spcBef>
                <a:spcPct val="0"/>
              </a:spcBef>
              <a:buFontTx/>
              <a:buAutoNum type="arabicPeriod"/>
            </a:pPr>
            <a:r>
              <a:rPr lang="en-US" sz="3000" b="1" dirty="0" smtClean="0"/>
              <a:t>Instructional methods that </a:t>
            </a:r>
            <a:r>
              <a:rPr lang="en-US" sz="3000" b="1" u="sng" dirty="0" smtClean="0"/>
              <a:t>motivate</a:t>
            </a:r>
            <a:r>
              <a:rPr lang="en-US" sz="3000" b="1" dirty="0" smtClean="0"/>
              <a:t> students</a:t>
            </a:r>
          </a:p>
          <a:p>
            <a:pPr marL="457200" indent="-457200">
              <a:lnSpc>
                <a:spcPct val="170000"/>
              </a:lnSpc>
              <a:spcBef>
                <a:spcPct val="0"/>
              </a:spcBef>
              <a:buFontTx/>
              <a:buAutoNum type="arabicPeriod"/>
            </a:pPr>
            <a:r>
              <a:rPr lang="en-US" sz="3000" b="1" dirty="0" smtClean="0"/>
              <a:t>Maximize students “</a:t>
            </a:r>
            <a:r>
              <a:rPr lang="en-US" sz="3000" b="1" u="sng" dirty="0" smtClean="0"/>
              <a:t>on-task</a:t>
            </a:r>
            <a:r>
              <a:rPr lang="en-US" sz="3000" b="1" dirty="0" smtClean="0"/>
              <a:t>” behaviors</a:t>
            </a:r>
          </a:p>
          <a:p>
            <a:pPr marL="457200" indent="-457200">
              <a:lnSpc>
                <a:spcPct val="170000"/>
              </a:lnSpc>
              <a:spcBef>
                <a:spcPct val="0"/>
              </a:spcBef>
              <a:buFontTx/>
              <a:buAutoNum type="arabicPeriod"/>
            </a:pPr>
            <a:r>
              <a:rPr lang="en-US" sz="3000" b="1" dirty="0" smtClean="0"/>
              <a:t>Problem-solving and behavior management techniques – </a:t>
            </a:r>
            <a:r>
              <a:rPr lang="en-US" sz="3000" b="1" u="sng" dirty="0" smtClean="0"/>
              <a:t>empower</a:t>
            </a:r>
            <a:r>
              <a:rPr lang="en-US" sz="3000" b="1" dirty="0" smtClean="0"/>
              <a:t> students for </a:t>
            </a:r>
            <a:r>
              <a:rPr lang="en-US" sz="3000" b="1" u="sng" dirty="0" smtClean="0"/>
              <a:t>managing</a:t>
            </a:r>
            <a:r>
              <a:rPr lang="en-US" sz="3000" b="1" dirty="0" smtClean="0"/>
              <a:t> behavior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Planned Teaching – Middle/High School Example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59332558"/>
              </p:ext>
            </p:extLst>
          </p:nvPr>
        </p:nvGraphicFramePr>
        <p:xfrm>
          <a:off x="457200" y="21796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8DFCF16-2CF7-4466-A314-4745F672BC5A}"/>
                                            </p:graphicEl>
                                          </p:spTgt>
                                        </p:tgtEl>
                                        <p:attrNameLst>
                                          <p:attrName>style.visibility</p:attrName>
                                        </p:attrNameLst>
                                      </p:cBhvr>
                                      <p:to>
                                        <p:strVal val="visible"/>
                                      </p:to>
                                    </p:set>
                                    <p:animEffect transition="in" filter="fade">
                                      <p:cBhvr>
                                        <p:cTn id="7" dur="2000"/>
                                        <p:tgtEl>
                                          <p:spTgt spid="5">
                                            <p:graphicEl>
                                              <a:dgm id="{C8DFCF16-2CF7-4466-A314-4745F672BC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F6AF88CB-B1BE-4797-B00D-E29CA01CD959}"/>
                                            </p:graphicEl>
                                          </p:spTgt>
                                        </p:tgtEl>
                                        <p:attrNameLst>
                                          <p:attrName>style.visibility</p:attrName>
                                        </p:attrNameLst>
                                      </p:cBhvr>
                                      <p:to>
                                        <p:strVal val="visible"/>
                                      </p:to>
                                    </p:set>
                                    <p:animEffect transition="in" filter="fade">
                                      <p:cBhvr>
                                        <p:cTn id="12" dur="2000"/>
                                        <p:tgtEl>
                                          <p:spTgt spid="5">
                                            <p:graphicEl>
                                              <a:dgm id="{F6AF88CB-B1BE-4797-B00D-E29CA01CD95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124497CD-BBDC-431E-B468-299B742FB7CE}"/>
                                            </p:graphicEl>
                                          </p:spTgt>
                                        </p:tgtEl>
                                        <p:attrNameLst>
                                          <p:attrName>style.visibility</p:attrName>
                                        </p:attrNameLst>
                                      </p:cBhvr>
                                      <p:to>
                                        <p:strVal val="visible"/>
                                      </p:to>
                                    </p:set>
                                    <p:animEffect transition="in" filter="fade">
                                      <p:cBhvr>
                                        <p:cTn id="17" dur="2000"/>
                                        <p:tgtEl>
                                          <p:spTgt spid="5">
                                            <p:graphicEl>
                                              <a:dgm id="{124497CD-BBDC-431E-B468-299B742FB7C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9F564997-8B00-492F-A82B-E4694D4E736B}"/>
                                            </p:graphicEl>
                                          </p:spTgt>
                                        </p:tgtEl>
                                        <p:attrNameLst>
                                          <p:attrName>style.visibility</p:attrName>
                                        </p:attrNameLst>
                                      </p:cBhvr>
                                      <p:to>
                                        <p:strVal val="visible"/>
                                      </p:to>
                                    </p:set>
                                    <p:animEffect transition="in" filter="fade">
                                      <p:cBhvr>
                                        <p:cTn id="22" dur="2000"/>
                                        <p:tgtEl>
                                          <p:spTgt spid="5">
                                            <p:graphicEl>
                                              <a:dgm id="{9F564997-8B00-492F-A82B-E4694D4E736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968500" y="2479675"/>
            <a:ext cx="739775" cy="381000"/>
          </a:xfrm>
          <a:prstGeom prst="rect">
            <a:avLst/>
          </a:prstGeom>
          <a:solidFill>
            <a:srgbClr val="005480"/>
          </a:soli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Georgia" pitchFamily="18" charset="0"/>
            </a:endParaRPr>
          </a:p>
        </p:txBody>
      </p:sp>
      <p:sp>
        <p:nvSpPr>
          <p:cNvPr id="147459" name="Rectangle 42"/>
          <p:cNvSpPr>
            <a:spLocks noChangeArrowheads="1"/>
          </p:cNvSpPr>
          <p:nvPr/>
        </p:nvSpPr>
        <p:spPr bwMode="auto">
          <a:xfrm>
            <a:off x="1901825" y="2487613"/>
            <a:ext cx="1150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1600" dirty="0">
                <a:solidFill>
                  <a:srgbClr val="FFFFFF"/>
                </a:solidFill>
                <a:latin typeface="Georgia" pitchFamily="18" charset="0"/>
              </a:rPr>
              <a:t>Lecture</a:t>
            </a:r>
          </a:p>
        </p:txBody>
      </p:sp>
      <p:sp>
        <p:nvSpPr>
          <p:cNvPr id="24" name="Rectangle 23"/>
          <p:cNvSpPr/>
          <p:nvPr/>
        </p:nvSpPr>
        <p:spPr>
          <a:xfrm>
            <a:off x="1962150" y="5299075"/>
            <a:ext cx="5697538" cy="381000"/>
          </a:xfrm>
          <a:prstGeom prst="rect">
            <a:avLst/>
          </a:prstGeom>
          <a:solidFill>
            <a:srgbClr val="005480"/>
          </a:soli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latin typeface="Georgia" pitchFamily="18" charset="0"/>
            </a:endParaRPr>
          </a:p>
        </p:txBody>
      </p:sp>
      <p:sp>
        <p:nvSpPr>
          <p:cNvPr id="147461" name="Rectangle 37"/>
          <p:cNvSpPr>
            <a:spLocks noChangeArrowheads="1"/>
          </p:cNvSpPr>
          <p:nvPr/>
        </p:nvSpPr>
        <p:spPr bwMode="auto">
          <a:xfrm>
            <a:off x="404813" y="1497013"/>
            <a:ext cx="8470900" cy="59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lnSpc>
                <a:spcPct val="90000"/>
              </a:lnSpc>
              <a:spcBef>
                <a:spcPct val="50000"/>
              </a:spcBef>
              <a:spcAft>
                <a:spcPct val="0"/>
              </a:spcAft>
            </a:pPr>
            <a:r>
              <a:rPr lang="en-US" b="1" dirty="0">
                <a:solidFill>
                  <a:schemeClr val="bg1"/>
                </a:solidFill>
                <a:latin typeface="Georgia" pitchFamily="18" charset="0"/>
              </a:rPr>
              <a:t>Amount  of information that goes into long-term memory by how it’s processed.</a:t>
            </a:r>
          </a:p>
        </p:txBody>
      </p:sp>
      <p:sp>
        <p:nvSpPr>
          <p:cNvPr id="71687" name="Title 48"/>
          <p:cNvSpPr>
            <a:spLocks noGrp="1"/>
          </p:cNvSpPr>
          <p:nvPr>
            <p:ph type="title"/>
          </p:nvPr>
        </p:nvSpPr>
        <p:spPr bwMode="auto">
          <a:ln w="9525"/>
        </p:spPr>
        <p:txBody>
          <a:bodyPr wrap="square" numCol="1" anchorCtr="0" compatLnSpc="1">
            <a:prstTxWarp prst="textNoShape">
              <a:avLst/>
            </a:prstTxWarp>
          </a:bodyPr>
          <a:lstStyle/>
          <a:p>
            <a:pPr>
              <a:defRPr/>
            </a:pPr>
            <a:r>
              <a:rPr lang="en-US" b="1" dirty="0">
                <a:solidFill>
                  <a:schemeClr val="bg1"/>
                </a:solidFill>
              </a:rPr>
              <a:t>Average Retention Rate</a:t>
            </a:r>
          </a:p>
        </p:txBody>
      </p:sp>
      <p:sp>
        <p:nvSpPr>
          <p:cNvPr id="25" name="Rectangle 24"/>
          <p:cNvSpPr/>
          <p:nvPr/>
        </p:nvSpPr>
        <p:spPr>
          <a:xfrm>
            <a:off x="1968500" y="4829175"/>
            <a:ext cx="4752975" cy="381000"/>
          </a:xfrm>
          <a:prstGeom prst="rect">
            <a:avLst/>
          </a:prstGeom>
          <a:solidFill>
            <a:srgbClr val="005480"/>
          </a:soli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Georgia" pitchFamily="18" charset="0"/>
            </a:endParaRPr>
          </a:p>
        </p:txBody>
      </p:sp>
      <p:sp>
        <p:nvSpPr>
          <p:cNvPr id="26" name="Rectangle 25"/>
          <p:cNvSpPr/>
          <p:nvPr/>
        </p:nvSpPr>
        <p:spPr>
          <a:xfrm>
            <a:off x="1968500" y="3889375"/>
            <a:ext cx="2603500" cy="381000"/>
          </a:xfrm>
          <a:prstGeom prst="rect">
            <a:avLst/>
          </a:prstGeom>
          <a:solidFill>
            <a:srgbClr val="005480"/>
          </a:soli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Georgia" pitchFamily="18" charset="0"/>
            </a:endParaRPr>
          </a:p>
        </p:txBody>
      </p:sp>
      <p:sp>
        <p:nvSpPr>
          <p:cNvPr id="27" name="Rectangle 26"/>
          <p:cNvSpPr/>
          <p:nvPr/>
        </p:nvSpPr>
        <p:spPr>
          <a:xfrm>
            <a:off x="1968500" y="4359275"/>
            <a:ext cx="3422650" cy="381000"/>
          </a:xfrm>
          <a:prstGeom prst="rect">
            <a:avLst/>
          </a:prstGeom>
          <a:solidFill>
            <a:srgbClr val="005480"/>
          </a:soli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Georgia" pitchFamily="18" charset="0"/>
            </a:endParaRPr>
          </a:p>
        </p:txBody>
      </p:sp>
      <p:sp>
        <p:nvSpPr>
          <p:cNvPr id="28" name="Rectangle 27"/>
          <p:cNvSpPr/>
          <p:nvPr/>
        </p:nvSpPr>
        <p:spPr>
          <a:xfrm>
            <a:off x="1968500" y="3419475"/>
            <a:ext cx="1879600" cy="381000"/>
          </a:xfrm>
          <a:prstGeom prst="rect">
            <a:avLst/>
          </a:prstGeom>
          <a:solidFill>
            <a:srgbClr val="005480"/>
          </a:soli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Georgia" pitchFamily="18" charset="0"/>
            </a:endParaRPr>
          </a:p>
        </p:txBody>
      </p:sp>
      <p:sp>
        <p:nvSpPr>
          <p:cNvPr id="29" name="Rectangle 28"/>
          <p:cNvSpPr/>
          <p:nvPr/>
        </p:nvSpPr>
        <p:spPr>
          <a:xfrm>
            <a:off x="1968500" y="2949575"/>
            <a:ext cx="1249363" cy="381000"/>
          </a:xfrm>
          <a:prstGeom prst="rect">
            <a:avLst/>
          </a:prstGeom>
          <a:solidFill>
            <a:srgbClr val="005480"/>
          </a:solidFill>
          <a:ln>
            <a:solidFill>
              <a:srgbClr val="0054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Georgia" pitchFamily="18" charset="0"/>
            </a:endParaRPr>
          </a:p>
        </p:txBody>
      </p:sp>
      <p:sp>
        <p:nvSpPr>
          <p:cNvPr id="147468" name="Rectangle 43"/>
          <p:cNvSpPr>
            <a:spLocks noChangeArrowheads="1"/>
          </p:cNvSpPr>
          <p:nvPr/>
        </p:nvSpPr>
        <p:spPr bwMode="auto">
          <a:xfrm>
            <a:off x="1938338" y="2955925"/>
            <a:ext cx="12795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1600" dirty="0">
                <a:solidFill>
                  <a:srgbClr val="FFFFFF"/>
                </a:solidFill>
                <a:latin typeface="Georgia" pitchFamily="18" charset="0"/>
              </a:rPr>
              <a:t>Reading</a:t>
            </a:r>
          </a:p>
        </p:txBody>
      </p:sp>
      <p:sp>
        <p:nvSpPr>
          <p:cNvPr id="147469" name="Rectangle 44"/>
          <p:cNvSpPr>
            <a:spLocks noChangeArrowheads="1"/>
          </p:cNvSpPr>
          <p:nvPr/>
        </p:nvSpPr>
        <p:spPr bwMode="auto">
          <a:xfrm>
            <a:off x="1938338" y="3406775"/>
            <a:ext cx="170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1600" dirty="0">
                <a:solidFill>
                  <a:srgbClr val="FFFFFF"/>
                </a:solidFill>
                <a:latin typeface="Georgia" pitchFamily="18" charset="0"/>
              </a:rPr>
              <a:t>Audio-Visual</a:t>
            </a:r>
          </a:p>
        </p:txBody>
      </p:sp>
      <p:sp>
        <p:nvSpPr>
          <p:cNvPr id="147470" name="Rectangle 45"/>
          <p:cNvSpPr>
            <a:spLocks noChangeArrowheads="1"/>
          </p:cNvSpPr>
          <p:nvPr/>
        </p:nvSpPr>
        <p:spPr bwMode="auto">
          <a:xfrm>
            <a:off x="1938338" y="3892550"/>
            <a:ext cx="19097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1600" dirty="0">
                <a:solidFill>
                  <a:srgbClr val="FFFFFF"/>
                </a:solidFill>
                <a:latin typeface="Georgia" pitchFamily="18" charset="0"/>
              </a:rPr>
              <a:t>Demonstration</a:t>
            </a:r>
          </a:p>
        </p:txBody>
      </p:sp>
      <p:sp>
        <p:nvSpPr>
          <p:cNvPr id="147471" name="Rectangle 46"/>
          <p:cNvSpPr>
            <a:spLocks noChangeArrowheads="1"/>
          </p:cNvSpPr>
          <p:nvPr/>
        </p:nvSpPr>
        <p:spPr bwMode="auto">
          <a:xfrm>
            <a:off x="1938338" y="4370388"/>
            <a:ext cx="1493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1600" dirty="0">
                <a:solidFill>
                  <a:srgbClr val="FFFFFF"/>
                </a:solidFill>
                <a:latin typeface="Georgia" pitchFamily="18" charset="0"/>
              </a:rPr>
              <a:t>Discussion</a:t>
            </a:r>
          </a:p>
        </p:txBody>
      </p:sp>
      <p:sp>
        <p:nvSpPr>
          <p:cNvPr id="147472" name="Rectangle 47"/>
          <p:cNvSpPr>
            <a:spLocks noChangeArrowheads="1"/>
          </p:cNvSpPr>
          <p:nvPr/>
        </p:nvSpPr>
        <p:spPr bwMode="auto">
          <a:xfrm>
            <a:off x="1938338" y="4849813"/>
            <a:ext cx="2254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1600" dirty="0">
                <a:solidFill>
                  <a:srgbClr val="FFFFFF"/>
                </a:solidFill>
                <a:latin typeface="Georgia" pitchFamily="18" charset="0"/>
              </a:rPr>
              <a:t>Practice By Doing</a:t>
            </a:r>
          </a:p>
        </p:txBody>
      </p:sp>
      <p:sp>
        <p:nvSpPr>
          <p:cNvPr id="29717" name="Rectangle 48"/>
          <p:cNvSpPr>
            <a:spLocks noChangeArrowheads="1"/>
          </p:cNvSpPr>
          <p:nvPr/>
        </p:nvSpPr>
        <p:spPr bwMode="auto">
          <a:xfrm>
            <a:off x="1938338" y="5311775"/>
            <a:ext cx="1423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50000"/>
              </a:spcBef>
              <a:spcAft>
                <a:spcPct val="0"/>
              </a:spcAft>
            </a:pPr>
            <a:r>
              <a:rPr lang="en-US" sz="1600" dirty="0">
                <a:solidFill>
                  <a:srgbClr val="FFFFFF"/>
                </a:solidFill>
                <a:latin typeface="Georgia" pitchFamily="18" charset="0"/>
              </a:rPr>
              <a:t>Teaching It</a:t>
            </a:r>
          </a:p>
        </p:txBody>
      </p:sp>
      <p:sp>
        <p:nvSpPr>
          <p:cNvPr id="31" name="Rectangle 30"/>
          <p:cNvSpPr>
            <a:spLocks noChangeArrowheads="1"/>
          </p:cNvSpPr>
          <p:nvPr/>
        </p:nvSpPr>
        <p:spPr bwMode="auto">
          <a:xfrm>
            <a:off x="2705100" y="2479675"/>
            <a:ext cx="733425" cy="338138"/>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1600" dirty="0">
                <a:solidFill>
                  <a:srgbClr val="5D564B"/>
                </a:solidFill>
                <a:effectLst>
                  <a:outerShdw blurRad="38100" dist="38100" dir="2700000" algn="tl">
                    <a:srgbClr val="C0C0C0"/>
                  </a:outerShdw>
                </a:effectLst>
                <a:latin typeface="Georgia" pitchFamily="18" charset="0"/>
              </a:rPr>
              <a:t>5%</a:t>
            </a:r>
          </a:p>
        </p:txBody>
      </p:sp>
      <p:sp>
        <p:nvSpPr>
          <p:cNvPr id="32" name="Rectangle 31"/>
          <p:cNvSpPr>
            <a:spLocks noChangeArrowheads="1"/>
          </p:cNvSpPr>
          <p:nvPr/>
        </p:nvSpPr>
        <p:spPr bwMode="auto">
          <a:xfrm>
            <a:off x="3167063" y="2960688"/>
            <a:ext cx="914400" cy="338137"/>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1600" dirty="0">
                <a:solidFill>
                  <a:srgbClr val="5D564B"/>
                </a:solidFill>
                <a:effectLst>
                  <a:outerShdw blurRad="38100" dist="38100" dir="2700000" algn="tl">
                    <a:srgbClr val="C0C0C0"/>
                  </a:outerShdw>
                </a:effectLst>
                <a:latin typeface="Georgia" pitchFamily="18" charset="0"/>
              </a:rPr>
              <a:t>10%</a:t>
            </a:r>
          </a:p>
        </p:txBody>
      </p:sp>
      <p:sp>
        <p:nvSpPr>
          <p:cNvPr id="33" name="Rectangle 32"/>
          <p:cNvSpPr>
            <a:spLocks noChangeArrowheads="1"/>
          </p:cNvSpPr>
          <p:nvPr/>
        </p:nvSpPr>
        <p:spPr bwMode="auto">
          <a:xfrm>
            <a:off x="3832225" y="3411538"/>
            <a:ext cx="838200" cy="338137"/>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1600" dirty="0">
                <a:solidFill>
                  <a:srgbClr val="5D564B"/>
                </a:solidFill>
                <a:effectLst>
                  <a:outerShdw blurRad="38100" dist="38100" dir="2700000" algn="tl">
                    <a:srgbClr val="C0C0C0"/>
                  </a:outerShdw>
                </a:effectLst>
                <a:latin typeface="Georgia" pitchFamily="18" charset="0"/>
              </a:rPr>
              <a:t>20%</a:t>
            </a:r>
          </a:p>
        </p:txBody>
      </p:sp>
      <p:sp>
        <p:nvSpPr>
          <p:cNvPr id="34" name="Rectangle 33"/>
          <p:cNvSpPr>
            <a:spLocks noChangeArrowheads="1"/>
          </p:cNvSpPr>
          <p:nvPr/>
        </p:nvSpPr>
        <p:spPr bwMode="auto">
          <a:xfrm>
            <a:off x="4545013" y="3898900"/>
            <a:ext cx="762000" cy="339725"/>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1600" dirty="0">
                <a:solidFill>
                  <a:srgbClr val="5D564B"/>
                </a:solidFill>
                <a:effectLst>
                  <a:outerShdw blurRad="38100" dist="38100" dir="2700000" algn="tl">
                    <a:srgbClr val="C0C0C0"/>
                  </a:outerShdw>
                </a:effectLst>
                <a:latin typeface="Georgia" pitchFamily="18" charset="0"/>
              </a:rPr>
              <a:t>30%</a:t>
            </a:r>
          </a:p>
        </p:txBody>
      </p:sp>
      <p:sp>
        <p:nvSpPr>
          <p:cNvPr id="35" name="Rectangle 34"/>
          <p:cNvSpPr>
            <a:spLocks noChangeArrowheads="1"/>
          </p:cNvSpPr>
          <p:nvPr/>
        </p:nvSpPr>
        <p:spPr bwMode="auto">
          <a:xfrm>
            <a:off x="5411788" y="4371975"/>
            <a:ext cx="762000" cy="338138"/>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1600" dirty="0">
                <a:solidFill>
                  <a:srgbClr val="5D564B"/>
                </a:solidFill>
                <a:effectLst>
                  <a:outerShdw blurRad="38100" dist="38100" dir="2700000" algn="tl">
                    <a:srgbClr val="C0C0C0"/>
                  </a:outerShdw>
                </a:effectLst>
                <a:latin typeface="Georgia" pitchFamily="18" charset="0"/>
              </a:rPr>
              <a:t>50%</a:t>
            </a:r>
          </a:p>
        </p:txBody>
      </p:sp>
      <p:sp>
        <p:nvSpPr>
          <p:cNvPr id="36" name="Rectangle 35"/>
          <p:cNvSpPr>
            <a:spLocks noChangeArrowheads="1"/>
          </p:cNvSpPr>
          <p:nvPr/>
        </p:nvSpPr>
        <p:spPr bwMode="auto">
          <a:xfrm>
            <a:off x="6718300" y="4841875"/>
            <a:ext cx="838200" cy="338138"/>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1600" dirty="0">
                <a:solidFill>
                  <a:srgbClr val="5D564B"/>
                </a:solidFill>
                <a:effectLst>
                  <a:outerShdw blurRad="38100" dist="38100" dir="2700000" algn="tl">
                    <a:srgbClr val="C0C0C0"/>
                  </a:outerShdw>
                </a:effectLst>
                <a:latin typeface="Georgia" pitchFamily="18" charset="0"/>
              </a:rPr>
              <a:t>75%</a:t>
            </a:r>
          </a:p>
        </p:txBody>
      </p:sp>
      <p:sp>
        <p:nvSpPr>
          <p:cNvPr id="37" name="Rectangle 36"/>
          <p:cNvSpPr>
            <a:spLocks noChangeArrowheads="1"/>
          </p:cNvSpPr>
          <p:nvPr/>
        </p:nvSpPr>
        <p:spPr bwMode="auto">
          <a:xfrm>
            <a:off x="7621588" y="5292725"/>
            <a:ext cx="838200" cy="338138"/>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1600" dirty="0">
                <a:solidFill>
                  <a:srgbClr val="5D564B"/>
                </a:solidFill>
                <a:effectLst>
                  <a:outerShdw blurRad="38100" dist="38100" dir="2700000" algn="tl">
                    <a:srgbClr val="C0C0C0"/>
                  </a:outerShdw>
                </a:effectLst>
                <a:latin typeface="Georgia" pitchFamily="18" charset="0"/>
              </a:rPr>
              <a:t>90%</a:t>
            </a:r>
          </a:p>
        </p:txBody>
      </p:sp>
      <p:sp>
        <p:nvSpPr>
          <p:cNvPr id="147481" name="Rectangle 39"/>
          <p:cNvSpPr>
            <a:spLocks noChangeArrowheads="1"/>
          </p:cNvSpPr>
          <p:nvPr/>
        </p:nvSpPr>
        <p:spPr bwMode="auto">
          <a:xfrm>
            <a:off x="363538" y="2295525"/>
            <a:ext cx="123031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fontAlgn="base" hangingPunct="0">
              <a:spcBef>
                <a:spcPct val="50000"/>
              </a:spcBef>
              <a:spcAft>
                <a:spcPct val="0"/>
              </a:spcAft>
            </a:pPr>
            <a:r>
              <a:rPr lang="en-US" sz="2000" dirty="0">
                <a:solidFill>
                  <a:srgbClr val="5D564B"/>
                </a:solidFill>
                <a:latin typeface="Georgia" pitchFamily="18" charset="0"/>
              </a:rPr>
              <a:t>Passive</a:t>
            </a:r>
          </a:p>
        </p:txBody>
      </p:sp>
      <p:sp>
        <p:nvSpPr>
          <p:cNvPr id="147482" name="Rectangle 40"/>
          <p:cNvSpPr>
            <a:spLocks noChangeArrowheads="1"/>
          </p:cNvSpPr>
          <p:nvPr/>
        </p:nvSpPr>
        <p:spPr bwMode="auto">
          <a:xfrm>
            <a:off x="333375" y="5270500"/>
            <a:ext cx="1290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fontAlgn="base" hangingPunct="0">
              <a:spcBef>
                <a:spcPct val="50000"/>
              </a:spcBef>
              <a:spcAft>
                <a:spcPct val="0"/>
              </a:spcAft>
            </a:pPr>
            <a:r>
              <a:rPr lang="en-US" sz="2000" dirty="0">
                <a:solidFill>
                  <a:srgbClr val="5D564B"/>
                </a:solidFill>
                <a:latin typeface="Georgia" pitchFamily="18" charset="0"/>
              </a:rPr>
              <a:t>Active</a:t>
            </a:r>
          </a:p>
        </p:txBody>
      </p:sp>
      <p:cxnSp>
        <p:nvCxnSpPr>
          <p:cNvPr id="42" name="Straight Connector 41"/>
          <p:cNvCxnSpPr>
            <a:endCxn id="147487" idx="0"/>
          </p:cNvCxnSpPr>
          <p:nvPr/>
        </p:nvCxnSpPr>
        <p:spPr>
          <a:xfrm rot="5400000">
            <a:off x="11907" y="4160044"/>
            <a:ext cx="3865562"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rot="10800000">
            <a:off x="1828800" y="5715000"/>
            <a:ext cx="7239000" cy="36513"/>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53" name="Straight Arrow Connector 52"/>
          <p:cNvCxnSpPr/>
          <p:nvPr/>
        </p:nvCxnSpPr>
        <p:spPr>
          <a:xfrm rot="5400000">
            <a:off x="-11906" y="4020344"/>
            <a:ext cx="19812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rot="5400000">
            <a:off x="8844756" y="5938044"/>
            <a:ext cx="295275" cy="1588"/>
          </a:xfrm>
          <a:prstGeom prst="line">
            <a:avLst/>
          </a:prstGeom>
        </p:spPr>
        <p:style>
          <a:lnRef idx="2">
            <a:schemeClr val="dk1"/>
          </a:lnRef>
          <a:fillRef idx="0">
            <a:schemeClr val="dk1"/>
          </a:fillRef>
          <a:effectRef idx="1">
            <a:schemeClr val="dk1"/>
          </a:effectRef>
          <a:fontRef idx="minor">
            <a:schemeClr val="tx1"/>
          </a:fontRef>
        </p:style>
      </p:cxnSp>
      <p:sp>
        <p:nvSpPr>
          <p:cNvPr id="147487" name="TextBox 64"/>
          <p:cNvSpPr txBox="1">
            <a:spLocks noChangeArrowheads="1"/>
          </p:cNvSpPr>
          <p:nvPr/>
        </p:nvSpPr>
        <p:spPr bwMode="auto">
          <a:xfrm>
            <a:off x="1582738" y="6092825"/>
            <a:ext cx="723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dirty="0">
                <a:solidFill>
                  <a:srgbClr val="5D564B"/>
                </a:solidFill>
                <a:latin typeface="Georgia" pitchFamily="18" charset="0"/>
              </a:rPr>
              <a:t>0</a:t>
            </a:r>
          </a:p>
        </p:txBody>
      </p:sp>
      <p:sp>
        <p:nvSpPr>
          <p:cNvPr id="147488" name="TextBox 65"/>
          <p:cNvSpPr txBox="1">
            <a:spLocks noChangeArrowheads="1"/>
          </p:cNvSpPr>
          <p:nvPr/>
        </p:nvSpPr>
        <p:spPr bwMode="auto">
          <a:xfrm>
            <a:off x="8418513" y="6172200"/>
            <a:ext cx="725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dirty="0">
                <a:solidFill>
                  <a:srgbClr val="5D564B"/>
                </a:solidFill>
                <a:latin typeface="Georgia" pitchFamily="18" charset="0"/>
              </a:rPr>
              <a:t>100</a:t>
            </a:r>
          </a:p>
        </p:txBody>
      </p:sp>
      <p:cxnSp>
        <p:nvCxnSpPr>
          <p:cNvPr id="38" name="Straight Connector 37"/>
          <p:cNvCxnSpPr/>
          <p:nvPr/>
        </p:nvCxnSpPr>
        <p:spPr>
          <a:xfrm>
            <a:off x="533400" y="1371600"/>
            <a:ext cx="8153400" cy="1588"/>
          </a:xfrm>
          <a:prstGeom prst="line">
            <a:avLst/>
          </a:prstGeom>
          <a:ln w="41275">
            <a:solidFill>
              <a:srgbClr val="005480"/>
            </a:solidFill>
          </a:ln>
        </p:spPr>
        <p:style>
          <a:lnRef idx="1">
            <a:schemeClr val="accent1"/>
          </a:lnRef>
          <a:fillRef idx="0">
            <a:schemeClr val="accent1"/>
          </a:fillRef>
          <a:effectRef idx="0">
            <a:schemeClr val="accent1"/>
          </a:effectRef>
          <a:fontRef idx="minor">
            <a:schemeClr val="tx1"/>
          </a:fontRef>
        </p:style>
      </p:cxnSp>
      <p:sp>
        <p:nvSpPr>
          <p:cNvPr id="147492" name="TextBox 15"/>
          <p:cNvSpPr txBox="1">
            <a:spLocks noChangeArrowheads="1"/>
          </p:cNvSpPr>
          <p:nvPr/>
        </p:nvSpPr>
        <p:spPr bwMode="auto">
          <a:xfrm>
            <a:off x="2957513" y="6477000"/>
            <a:ext cx="52578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a:lnSpc>
                <a:spcPct val="90000"/>
              </a:lnSpc>
              <a:spcBef>
                <a:spcPct val="50000"/>
              </a:spcBef>
              <a:spcAft>
                <a:spcPct val="0"/>
              </a:spcAft>
            </a:pPr>
            <a:r>
              <a:rPr lang="en-US" sz="1400" i="1" dirty="0">
                <a:solidFill>
                  <a:srgbClr val="5D564B"/>
                </a:solidFill>
                <a:latin typeface="Georgia" pitchFamily="18" charset="0"/>
              </a:rPr>
              <a:t>Adapted from the National Training Lab - Bethesda, Maryland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9717"/>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717"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marL="182880" eaLnBrk="1" hangingPunct="1">
              <a:defRPr/>
            </a:pPr>
            <a:r>
              <a:rPr lang="en-US" b="1" dirty="0"/>
              <a:t>Alternative Plan </a:t>
            </a:r>
          </a:p>
        </p:txBody>
      </p:sp>
      <p:sp>
        <p:nvSpPr>
          <p:cNvPr id="118787" name="Rectangle 3"/>
          <p:cNvSpPr>
            <a:spLocks noGrp="1" noChangeArrowheads="1"/>
          </p:cNvSpPr>
          <p:nvPr>
            <p:ph idx="1"/>
          </p:nvPr>
        </p:nvSpPr>
        <p:spPr/>
        <p:txBody>
          <a:bodyPr/>
          <a:lstStyle/>
          <a:p>
            <a:pPr marL="0" indent="0" eaLnBrk="1" hangingPunct="1">
              <a:lnSpc>
                <a:spcPct val="90000"/>
              </a:lnSpc>
              <a:buFont typeface="Arial" pitchFamily="34" charset="0"/>
              <a:buNone/>
              <a:tabLst>
                <a:tab pos="4572000" algn="l"/>
              </a:tabLst>
              <a:defRPr/>
            </a:pPr>
            <a:r>
              <a:rPr lang="en-US" sz="3200" dirty="0"/>
              <a:t>A procedure for students to </a:t>
            </a:r>
            <a:r>
              <a:rPr lang="en-US" sz="3200" dirty="0" smtClean="0"/>
              <a:t>use, </a:t>
            </a:r>
            <a:r>
              <a:rPr lang="en-US" sz="3200" dirty="0"/>
              <a:t>when you are: </a:t>
            </a:r>
          </a:p>
          <a:p>
            <a:pPr lvl="1" eaLnBrk="1" hangingPunct="1">
              <a:lnSpc>
                <a:spcPct val="90000"/>
              </a:lnSpc>
              <a:buFont typeface="Arial" pitchFamily="34" charset="0"/>
              <a:buChar char="›"/>
              <a:defRPr/>
            </a:pPr>
            <a:r>
              <a:rPr lang="en-US" sz="3200" u="sng" dirty="0"/>
              <a:t>Otherwise</a:t>
            </a:r>
            <a:r>
              <a:rPr lang="en-US" sz="3200" dirty="0"/>
              <a:t> </a:t>
            </a:r>
            <a:r>
              <a:rPr lang="en-US" sz="3200" u="sng" dirty="0"/>
              <a:t>engaged </a:t>
            </a:r>
          </a:p>
          <a:p>
            <a:pPr lvl="1" eaLnBrk="1" hangingPunct="1">
              <a:lnSpc>
                <a:spcPct val="90000"/>
              </a:lnSpc>
              <a:buFont typeface="Arial" pitchFamily="34" charset="0"/>
              <a:buChar char="›"/>
              <a:defRPr/>
            </a:pPr>
            <a:r>
              <a:rPr lang="en-US" sz="3200" u="sng" dirty="0"/>
              <a:t>Unavailable </a:t>
            </a:r>
          </a:p>
          <a:p>
            <a:pPr lvl="1" eaLnBrk="1" hangingPunct="1">
              <a:lnSpc>
                <a:spcPct val="90000"/>
              </a:lnSpc>
              <a:buFont typeface="Arial" pitchFamily="34" charset="0"/>
              <a:buChar char="›"/>
              <a:defRPr/>
            </a:pPr>
            <a:r>
              <a:rPr lang="en-US" sz="3200" u="sng" dirty="0"/>
              <a:t>Addressing</a:t>
            </a:r>
            <a:r>
              <a:rPr lang="en-US" sz="3200" dirty="0"/>
              <a:t> </a:t>
            </a:r>
            <a:r>
              <a:rPr lang="en-US" sz="3200" u="sng" dirty="0"/>
              <a:t>on-going</a:t>
            </a:r>
            <a:r>
              <a:rPr lang="en-US" sz="3200" dirty="0"/>
              <a:t> </a:t>
            </a:r>
            <a:r>
              <a:rPr lang="en-US" sz="3200" u="sng" dirty="0"/>
              <a:t>behavior</a:t>
            </a:r>
          </a:p>
          <a:p>
            <a:pPr marL="457200" lvl="1" indent="0" eaLnBrk="1" hangingPunct="1">
              <a:lnSpc>
                <a:spcPct val="90000"/>
              </a:lnSpc>
              <a:buFont typeface="Arial" charset="0"/>
              <a:buNone/>
              <a:tabLst>
                <a:tab pos="4572000" algn="l"/>
              </a:tabLst>
              <a:defRPr/>
            </a:pPr>
            <a:endParaRPr lang="en-US" dirty="0" smtClean="0"/>
          </a:p>
          <a:p>
            <a:pPr marL="0" indent="0" eaLnBrk="1" hangingPunct="1">
              <a:lnSpc>
                <a:spcPct val="90000"/>
              </a:lnSpc>
              <a:buFont typeface="Arial" charset="0"/>
              <a:buNone/>
              <a:tabLst>
                <a:tab pos="4572000" algn="l"/>
              </a:tabLst>
              <a:defRPr/>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marL="182880" eaLnBrk="1" hangingPunct="1">
              <a:defRPr/>
            </a:pPr>
            <a:r>
              <a:rPr lang="en-US" b="1" dirty="0">
                <a:solidFill>
                  <a:schemeClr val="bg1"/>
                </a:solidFill>
              </a:rPr>
              <a:t>Alternative Plan - Example</a:t>
            </a:r>
          </a:p>
        </p:txBody>
      </p:sp>
      <p:sp>
        <p:nvSpPr>
          <p:cNvPr id="153603" name="Rectangle 3"/>
          <p:cNvSpPr>
            <a:spLocks noGrp="1" noChangeArrowheads="1"/>
          </p:cNvSpPr>
          <p:nvPr>
            <p:ph sz="half" idx="1"/>
          </p:nvPr>
        </p:nvSpPr>
        <p:spPr>
          <a:xfrm>
            <a:off x="457200" y="2408237"/>
            <a:ext cx="4038600" cy="4525963"/>
          </a:xfrm>
        </p:spPr>
        <p:txBody>
          <a:bodyPr/>
          <a:lstStyle/>
          <a:p>
            <a:pPr marL="0" indent="0" eaLnBrk="1" hangingPunct="1">
              <a:lnSpc>
                <a:spcPct val="90000"/>
              </a:lnSpc>
              <a:buFont typeface="Arial" charset="0"/>
              <a:buNone/>
              <a:tabLst>
                <a:tab pos="4572000" algn="l"/>
              </a:tabLst>
            </a:pPr>
            <a:r>
              <a:rPr lang="en-US" sz="2400" b="1" dirty="0" smtClean="0"/>
              <a:t>Skill Name</a:t>
            </a:r>
            <a:r>
              <a:rPr lang="en-US" sz="2400" dirty="0" smtClean="0"/>
              <a:t>: “Give me five”</a:t>
            </a:r>
          </a:p>
          <a:p>
            <a:pPr marL="0" indent="0" eaLnBrk="1" hangingPunct="1">
              <a:lnSpc>
                <a:spcPct val="90000"/>
              </a:lnSpc>
              <a:buFont typeface="Arial" charset="0"/>
              <a:buNone/>
              <a:tabLst>
                <a:tab pos="4572000" algn="l"/>
              </a:tabLst>
            </a:pPr>
            <a:r>
              <a:rPr lang="en-US" sz="2400" b="1" dirty="0" smtClean="0"/>
              <a:t>Steps</a:t>
            </a:r>
            <a:r>
              <a:rPr lang="en-US" sz="2400" dirty="0" smtClean="0"/>
              <a:t>:</a:t>
            </a:r>
          </a:p>
          <a:p>
            <a:pPr marL="990600" lvl="1" indent="-266700" eaLnBrk="1" hangingPunct="1">
              <a:lnSpc>
                <a:spcPct val="90000"/>
              </a:lnSpc>
              <a:buClrTx/>
              <a:buFontTx/>
              <a:buAutoNum type="arabicPeriod"/>
              <a:tabLst>
                <a:tab pos="4572000" algn="l"/>
              </a:tabLst>
            </a:pPr>
            <a:r>
              <a:rPr lang="en-US" sz="2000" dirty="0" smtClean="0">
                <a:solidFill>
                  <a:srgbClr val="E86C1F"/>
                </a:solidFill>
              </a:rPr>
              <a:t>F</a:t>
            </a:r>
            <a:r>
              <a:rPr lang="en-US" sz="2000" dirty="0" smtClean="0"/>
              <a:t>ace forward</a:t>
            </a:r>
          </a:p>
          <a:p>
            <a:pPr marL="990600" lvl="1" indent="-266700" eaLnBrk="1" hangingPunct="1">
              <a:lnSpc>
                <a:spcPct val="90000"/>
              </a:lnSpc>
              <a:buClrTx/>
              <a:buFontTx/>
              <a:buAutoNum type="arabicPeriod"/>
              <a:tabLst>
                <a:tab pos="4572000" algn="l"/>
              </a:tabLst>
            </a:pPr>
            <a:r>
              <a:rPr lang="en-US" sz="2000" dirty="0" smtClean="0">
                <a:solidFill>
                  <a:srgbClr val="E86C1F"/>
                </a:solidFill>
              </a:rPr>
              <a:t>I</a:t>
            </a:r>
            <a:r>
              <a:rPr lang="en-US" sz="2000" dirty="0" smtClean="0"/>
              <a:t>gnore distractions</a:t>
            </a:r>
          </a:p>
          <a:p>
            <a:pPr marL="990600" lvl="1" indent="-266700" eaLnBrk="1" hangingPunct="1">
              <a:lnSpc>
                <a:spcPct val="90000"/>
              </a:lnSpc>
              <a:buClrTx/>
              <a:buFontTx/>
              <a:buAutoNum type="arabicPeriod"/>
              <a:tabLst>
                <a:tab pos="4572000" algn="l"/>
              </a:tabLst>
            </a:pPr>
            <a:r>
              <a:rPr lang="en-US" sz="2000" dirty="0" smtClean="0">
                <a:solidFill>
                  <a:srgbClr val="E86C1F"/>
                </a:solidFill>
              </a:rPr>
              <a:t>V</a:t>
            </a:r>
            <a:r>
              <a:rPr lang="en-US" sz="2000" dirty="0" smtClean="0"/>
              <a:t>oices off</a:t>
            </a:r>
          </a:p>
          <a:p>
            <a:pPr marL="990600" lvl="1" indent="-266700" eaLnBrk="1" hangingPunct="1">
              <a:lnSpc>
                <a:spcPct val="90000"/>
              </a:lnSpc>
              <a:buClrTx/>
              <a:buFontTx/>
              <a:buAutoNum type="arabicPeriod"/>
              <a:tabLst>
                <a:tab pos="4572000" algn="l"/>
              </a:tabLst>
            </a:pPr>
            <a:r>
              <a:rPr lang="en-US" sz="2000" dirty="0" smtClean="0">
                <a:solidFill>
                  <a:srgbClr val="E86C1F"/>
                </a:solidFill>
              </a:rPr>
              <a:t>E</a:t>
            </a:r>
            <a:r>
              <a:rPr lang="en-US" sz="2000" dirty="0" smtClean="0"/>
              <a:t>yes on your work</a:t>
            </a:r>
          </a:p>
          <a:p>
            <a:pPr marL="0" indent="0" eaLnBrk="1" hangingPunct="1">
              <a:lnSpc>
                <a:spcPct val="90000"/>
              </a:lnSpc>
              <a:buFont typeface="Arial" charset="0"/>
              <a:buNone/>
              <a:tabLst>
                <a:tab pos="4572000" algn="l"/>
              </a:tabLst>
            </a:pPr>
            <a:endParaRPr lang="en-US" sz="2400" dirty="0" smtClean="0"/>
          </a:p>
          <a:p>
            <a:pPr marL="0" indent="0" eaLnBrk="1" hangingPunct="1">
              <a:lnSpc>
                <a:spcPct val="90000"/>
              </a:lnSpc>
              <a:buFont typeface="Arial" charset="0"/>
              <a:buNone/>
              <a:tabLst>
                <a:tab pos="4572000" algn="l"/>
              </a:tabLst>
            </a:pPr>
            <a:r>
              <a:rPr lang="en-US" sz="2400" b="1" dirty="0" smtClean="0"/>
              <a:t>Reason(s)</a:t>
            </a:r>
            <a:r>
              <a:rPr lang="en-US" sz="2400" dirty="0" smtClean="0"/>
              <a:t>:  Keeps students out of trouble </a:t>
            </a:r>
          </a:p>
        </p:txBody>
      </p:sp>
      <p:sp>
        <p:nvSpPr>
          <p:cNvPr id="5" name="Content Placeholder 4"/>
          <p:cNvSpPr>
            <a:spLocks noGrp="1"/>
          </p:cNvSpPr>
          <p:nvPr>
            <p:ph sz="half" idx="2"/>
          </p:nvPr>
        </p:nvSpPr>
        <p:spPr>
          <a:xfrm>
            <a:off x="4648200" y="2332037"/>
            <a:ext cx="4038600" cy="4525963"/>
          </a:xfrm>
        </p:spPr>
        <p:txBody>
          <a:bodyPr/>
          <a:lstStyle/>
          <a:p>
            <a:pPr marL="0" indent="0">
              <a:buFont typeface="Arial" charset="0"/>
              <a:buNone/>
              <a:defRPr/>
            </a:pPr>
            <a:r>
              <a:rPr lang="en-US" sz="2400" b="1" dirty="0" smtClean="0"/>
              <a:t>Ideas for Practice</a:t>
            </a:r>
            <a:r>
              <a:rPr lang="en-US" sz="2400" dirty="0" smtClean="0"/>
              <a:t>:  Role-play (teacher as distraction)</a:t>
            </a:r>
          </a:p>
          <a:p>
            <a:pPr>
              <a:buFont typeface="Arial" charset="0"/>
              <a:buNone/>
              <a:defRPr/>
            </a:pPr>
            <a:endParaRPr lang="en-US" sz="2400" dirty="0" smtClean="0"/>
          </a:p>
          <a:p>
            <a:pPr marL="0" indent="0">
              <a:buFont typeface="Arial" charset="0"/>
              <a:buNone/>
              <a:defRPr/>
            </a:pPr>
            <a:r>
              <a:rPr lang="en-US" sz="2400" b="1" dirty="0" smtClean="0"/>
              <a:t>Prompt</a:t>
            </a:r>
            <a:r>
              <a:rPr lang="en-US" sz="2400" dirty="0" smtClean="0"/>
              <a:t>:  Holding up hand with five fingers</a:t>
            </a:r>
          </a:p>
          <a:p>
            <a:pPr>
              <a:buFont typeface="Arial" charset="0"/>
              <a:buNone/>
              <a:defRPr/>
            </a:pPr>
            <a:endParaRPr lang="en-US" dirty="0"/>
          </a:p>
        </p:txBody>
      </p:sp>
      <p:sp>
        <p:nvSpPr>
          <p:cNvPr id="153605" name="Line 5"/>
          <p:cNvSpPr>
            <a:spLocks noChangeShapeType="1"/>
          </p:cNvSpPr>
          <p:nvPr/>
        </p:nvSpPr>
        <p:spPr bwMode="auto">
          <a:xfrm>
            <a:off x="4419600" y="1524000"/>
            <a:ext cx="0" cy="411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prstClr val="black"/>
              </a:solidFill>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5"/>
          <p:cNvSpPr>
            <a:spLocks noGrp="1"/>
          </p:cNvSpPr>
          <p:nvPr>
            <p:ph type="title"/>
          </p:nvPr>
        </p:nvSpPr>
        <p:spPr/>
        <p:txBody>
          <a:bodyPr/>
          <a:lstStyle/>
          <a:p>
            <a:pPr eaLnBrk="1" hangingPunct="1">
              <a:defRPr/>
            </a:pPr>
            <a:r>
              <a:rPr lang="en-US" b="1" dirty="0"/>
              <a:t>Preventive Prompts</a:t>
            </a:r>
          </a:p>
        </p:txBody>
      </p:sp>
      <p:sp>
        <p:nvSpPr>
          <p:cNvPr id="6" name="Content Placeholder 5"/>
          <p:cNvSpPr>
            <a:spLocks noGrp="1"/>
          </p:cNvSpPr>
          <p:nvPr>
            <p:ph idx="1"/>
          </p:nvPr>
        </p:nvSpPr>
        <p:spPr/>
        <p:txBody>
          <a:bodyPr/>
          <a:lstStyle/>
          <a:p>
            <a:pPr marL="225425" indent="-225425">
              <a:spcAft>
                <a:spcPts val="1200"/>
              </a:spcAft>
              <a:buFont typeface="Arial" charset="0"/>
              <a:buNone/>
              <a:defRPr/>
            </a:pPr>
            <a:r>
              <a:rPr lang="en-US" sz="3200" b="1" dirty="0" smtClean="0"/>
              <a:t>Brief reminder to students before they…</a:t>
            </a:r>
          </a:p>
          <a:p>
            <a:pPr marL="857250" lvl="1" indent="-457200">
              <a:spcAft>
                <a:spcPts val="1200"/>
              </a:spcAft>
              <a:buFont typeface="Arial" pitchFamily="34" charset="0"/>
              <a:buChar char="›"/>
              <a:defRPr/>
            </a:pPr>
            <a:r>
              <a:rPr lang="en-US" sz="3200" b="1" dirty="0" smtClean="0"/>
              <a:t>Use a </a:t>
            </a:r>
            <a:r>
              <a:rPr lang="en-US" sz="3200" b="1" u="sng" dirty="0" smtClean="0"/>
              <a:t>skill</a:t>
            </a:r>
          </a:p>
          <a:p>
            <a:pPr marL="857250" lvl="1" indent="-457200">
              <a:spcAft>
                <a:spcPts val="1200"/>
              </a:spcAft>
              <a:buFont typeface="Arial" pitchFamily="34" charset="0"/>
              <a:buChar char="›"/>
              <a:defRPr/>
            </a:pPr>
            <a:r>
              <a:rPr lang="en-US" sz="3200" b="1" dirty="0" smtClean="0"/>
              <a:t>Use a </a:t>
            </a:r>
            <a:r>
              <a:rPr lang="en-US" sz="3200" b="1" u="sng" dirty="0" smtClean="0"/>
              <a:t>rule</a:t>
            </a:r>
          </a:p>
          <a:p>
            <a:pPr marL="857250" lvl="1" indent="-457200">
              <a:spcAft>
                <a:spcPts val="1200"/>
              </a:spcAft>
              <a:buFont typeface="Arial" pitchFamily="34" charset="0"/>
              <a:buChar char="›"/>
              <a:defRPr/>
            </a:pPr>
            <a:r>
              <a:rPr lang="en-US" sz="3200" b="1" dirty="0" smtClean="0"/>
              <a:t>Follow a </a:t>
            </a:r>
            <a:r>
              <a:rPr lang="en-US" sz="3200" b="1" u="sng" dirty="0" smtClean="0"/>
              <a:t>procedure</a:t>
            </a:r>
          </a:p>
          <a:p>
            <a:pPr>
              <a:buFont typeface="Arial" charset="0"/>
              <a:buNone/>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itle 4"/>
          <p:cNvSpPr>
            <a:spLocks noGrp="1"/>
          </p:cNvSpPr>
          <p:nvPr>
            <p:ph type="title"/>
          </p:nvPr>
        </p:nvSpPr>
        <p:spPr/>
        <p:txBody>
          <a:bodyPr/>
          <a:lstStyle/>
          <a:p>
            <a:pPr eaLnBrk="1" hangingPunct="1">
              <a:defRPr/>
            </a:pPr>
            <a:r>
              <a:rPr lang="en-US" b="1" dirty="0"/>
              <a:t>Proactive Teaching</a:t>
            </a:r>
          </a:p>
        </p:txBody>
      </p:sp>
      <p:sp>
        <p:nvSpPr>
          <p:cNvPr id="27650" name="Rectangle 3"/>
          <p:cNvSpPr>
            <a:spLocks noGrp="1" noChangeArrowheads="1"/>
          </p:cNvSpPr>
          <p:nvPr>
            <p:ph idx="1"/>
          </p:nvPr>
        </p:nvSpPr>
        <p:spPr/>
        <p:txBody>
          <a:bodyPr>
            <a:noAutofit/>
          </a:bodyPr>
          <a:lstStyle/>
          <a:p>
            <a:pPr marL="0" indent="0" eaLnBrk="1" hangingPunct="1">
              <a:spcBef>
                <a:spcPct val="0"/>
              </a:spcBef>
              <a:spcAft>
                <a:spcPts val="1200"/>
              </a:spcAft>
              <a:buFont typeface="Arial" charset="0"/>
              <a:buNone/>
              <a:defRPr/>
            </a:pPr>
            <a:r>
              <a:rPr lang="en-US" sz="3200" dirty="0" smtClean="0"/>
              <a:t>Teaching expectations for future behaviors</a:t>
            </a:r>
          </a:p>
          <a:p>
            <a:pPr lvl="1" eaLnBrk="1" hangingPunct="1">
              <a:spcBef>
                <a:spcPct val="0"/>
              </a:spcBef>
              <a:spcAft>
                <a:spcPts val="1200"/>
              </a:spcAft>
              <a:buFont typeface="Arial" pitchFamily="34" charset="0"/>
              <a:buChar char="›"/>
              <a:defRPr/>
            </a:pPr>
            <a:r>
              <a:rPr lang="en-US" sz="3200" u="sng" dirty="0"/>
              <a:t>Planned</a:t>
            </a:r>
            <a:r>
              <a:rPr lang="en-US" sz="3200" dirty="0"/>
              <a:t> Teaching</a:t>
            </a:r>
          </a:p>
          <a:p>
            <a:pPr lvl="1" eaLnBrk="1" hangingPunct="1">
              <a:spcBef>
                <a:spcPct val="0"/>
              </a:spcBef>
              <a:spcAft>
                <a:spcPts val="1200"/>
              </a:spcAft>
              <a:buFont typeface="Arial" pitchFamily="34" charset="0"/>
              <a:buChar char="›"/>
              <a:defRPr/>
            </a:pPr>
            <a:r>
              <a:rPr lang="en-US" sz="3200" dirty="0" smtClean="0"/>
              <a:t>Preventive </a:t>
            </a:r>
            <a:r>
              <a:rPr lang="en-US" sz="3200" u="sng" dirty="0" smtClean="0"/>
              <a:t>Prompts</a:t>
            </a:r>
          </a:p>
          <a:p>
            <a:pPr lvl="1" eaLnBrk="1" hangingPunct="1">
              <a:spcBef>
                <a:spcPct val="0"/>
              </a:spcBef>
              <a:spcAft>
                <a:spcPts val="1200"/>
              </a:spcAft>
              <a:buFont typeface="Arial" pitchFamily="34" charset="0"/>
              <a:buChar char="›"/>
              <a:defRPr/>
            </a:pPr>
            <a:r>
              <a:rPr lang="en-US" sz="3200" u="sng" dirty="0" smtClean="0"/>
              <a:t>Blended</a:t>
            </a:r>
            <a:r>
              <a:rPr lang="en-US" sz="3200" dirty="0" smtClean="0"/>
              <a:t> Teaching</a:t>
            </a:r>
            <a:endParaRPr lang="en-US" sz="3200" dirty="0" smtClean="0">
              <a:solidFill>
                <a:schemeClr val="tx1"/>
              </a:solidFill>
            </a:endParaRPr>
          </a:p>
          <a:p>
            <a:pPr marL="457200" lvl="1" indent="0" eaLnBrk="1" hangingPunct="1">
              <a:spcBef>
                <a:spcPct val="0"/>
              </a:spcBef>
              <a:spcAft>
                <a:spcPts val="1200"/>
              </a:spcAft>
              <a:buNone/>
              <a:defRPr/>
            </a:pPr>
            <a:r>
              <a:rPr lang="en-US" sz="3200" dirty="0" smtClean="0"/>
              <a:t>* Teach </a:t>
            </a:r>
            <a:r>
              <a:rPr lang="en-US" sz="3200" dirty="0"/>
              <a:t>at a neutral </a:t>
            </a:r>
            <a:r>
              <a:rPr lang="en-US" sz="3200" dirty="0" smtClean="0"/>
              <a:t>time</a:t>
            </a:r>
            <a:endParaRPr lang="en-US" sz="32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93619" y="152400"/>
            <a:ext cx="8229600" cy="1020762"/>
          </a:xfrm>
        </p:spPr>
        <p:txBody>
          <a:bodyPr/>
          <a:lstStyle/>
          <a:p>
            <a:r>
              <a:rPr lang="en-US" b="1" dirty="0" smtClean="0">
                <a:solidFill>
                  <a:schemeClr val="bg1"/>
                </a:solidFill>
              </a:rPr>
              <a:t>Conflict Cycle</a:t>
            </a:r>
            <a:endParaRPr lang="en-US" b="1" dirty="0">
              <a:solidFill>
                <a:schemeClr val="bg1"/>
              </a:solidFill>
            </a:endParaRPr>
          </a:p>
        </p:txBody>
      </p:sp>
      <p:grpSp>
        <p:nvGrpSpPr>
          <p:cNvPr id="124932" name="Group 1"/>
          <p:cNvGrpSpPr>
            <a:grpSpLocks/>
          </p:cNvGrpSpPr>
          <p:nvPr/>
        </p:nvGrpSpPr>
        <p:grpSpPr bwMode="auto">
          <a:xfrm>
            <a:off x="0" y="1338263"/>
            <a:ext cx="9144000" cy="5150348"/>
            <a:chOff x="0" y="1339056"/>
            <a:chExt cx="9144000" cy="5149553"/>
          </a:xfrm>
        </p:grpSpPr>
        <p:sp>
          <p:nvSpPr>
            <p:cNvPr id="124933" name="AutoShape 9"/>
            <p:cNvSpPr>
              <a:spLocks noChangeArrowheads="1"/>
            </p:cNvSpPr>
            <p:nvPr/>
          </p:nvSpPr>
          <p:spPr bwMode="auto">
            <a:xfrm>
              <a:off x="7924800" y="1339056"/>
              <a:ext cx="1219200" cy="1023144"/>
            </a:xfrm>
            <a:prstGeom prst="star16">
              <a:avLst>
                <a:gd name="adj" fmla="val 37500"/>
              </a:avLst>
            </a:prstGeom>
            <a:gradFill rotWithShape="0">
              <a:gsLst>
                <a:gs pos="0">
                  <a:srgbClr val="FF9900"/>
                </a:gs>
                <a:gs pos="100000">
                  <a:srgbClr val="FFE989"/>
                </a:gs>
              </a:gsLst>
              <a:path path="shape">
                <a:fillToRect l="50000" t="50000" r="50000" b="50000"/>
              </a:path>
            </a:gra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endParaRPr>
            </a:p>
          </p:txBody>
        </p:sp>
        <p:sp>
          <p:nvSpPr>
            <p:cNvPr id="124934" name="Oval 3"/>
            <p:cNvSpPr>
              <a:spLocks noChangeArrowheads="1"/>
            </p:cNvSpPr>
            <p:nvPr/>
          </p:nvSpPr>
          <p:spPr bwMode="auto">
            <a:xfrm>
              <a:off x="2895600" y="4191000"/>
              <a:ext cx="860425" cy="536575"/>
            </a:xfrm>
            <a:prstGeom prst="ellipse">
              <a:avLst/>
            </a:prstGeom>
            <a:gradFill rotWithShape="0">
              <a:gsLst>
                <a:gs pos="0">
                  <a:srgbClr val="FF9900"/>
                </a:gs>
                <a:gs pos="100000">
                  <a:srgbClr val="FFE989"/>
                </a:gs>
              </a:gsLst>
              <a:path path="shape">
                <a:fillToRect l="50000" t="50000" r="50000" b="50000"/>
              </a:path>
            </a:gra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endParaRPr>
            </a:p>
          </p:txBody>
        </p:sp>
        <p:sp>
          <p:nvSpPr>
            <p:cNvPr id="124935" name="Oval 4"/>
            <p:cNvSpPr>
              <a:spLocks noChangeArrowheads="1"/>
            </p:cNvSpPr>
            <p:nvPr/>
          </p:nvSpPr>
          <p:spPr bwMode="auto">
            <a:xfrm>
              <a:off x="5486400" y="2640012"/>
              <a:ext cx="1011238" cy="646113"/>
            </a:xfrm>
            <a:prstGeom prst="ellipse">
              <a:avLst/>
            </a:prstGeom>
            <a:gradFill rotWithShape="0">
              <a:gsLst>
                <a:gs pos="0">
                  <a:srgbClr val="FF9900"/>
                </a:gs>
                <a:gs pos="100000">
                  <a:srgbClr val="FFE989"/>
                </a:gs>
              </a:gsLst>
              <a:path path="shape">
                <a:fillToRect l="50000" t="50000" r="50000" b="50000"/>
              </a:path>
            </a:gra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endParaRPr>
            </a:p>
          </p:txBody>
        </p:sp>
        <p:sp>
          <p:nvSpPr>
            <p:cNvPr id="124936" name="Oval 5"/>
            <p:cNvSpPr>
              <a:spLocks noChangeArrowheads="1"/>
            </p:cNvSpPr>
            <p:nvPr/>
          </p:nvSpPr>
          <p:spPr bwMode="auto">
            <a:xfrm>
              <a:off x="914400" y="5649912"/>
              <a:ext cx="638175" cy="425450"/>
            </a:xfrm>
            <a:prstGeom prst="ellipse">
              <a:avLst/>
            </a:prstGeom>
            <a:gradFill rotWithShape="0">
              <a:gsLst>
                <a:gs pos="0">
                  <a:srgbClr val="FF9900"/>
                </a:gs>
                <a:gs pos="100000">
                  <a:srgbClr val="FFE989"/>
                </a:gs>
              </a:gsLst>
              <a:path path="shape">
                <a:fillToRect l="50000" t="50000" r="50000" b="50000"/>
              </a:path>
            </a:gradFill>
            <a:ln w="9525">
              <a:solidFill>
                <a:schemeClr val="tx1"/>
              </a:solidFill>
              <a:round/>
              <a:headEnd/>
              <a:tailEnd/>
            </a:ln>
          </p:spPr>
          <p:txBody>
            <a:bodyPr wrap="none" anchor="ctr"/>
            <a:lstStyle/>
            <a:p>
              <a:pPr fontAlgn="base">
                <a:spcBef>
                  <a:spcPct val="0"/>
                </a:spcBef>
                <a:spcAft>
                  <a:spcPct val="0"/>
                </a:spcAft>
              </a:pPr>
              <a:endParaRPr lang="en-US" dirty="0">
                <a:solidFill>
                  <a:srgbClr val="000000"/>
                </a:solidFill>
              </a:endParaRPr>
            </a:p>
          </p:txBody>
        </p:sp>
        <p:sp>
          <p:nvSpPr>
            <p:cNvPr id="124937" name="Rectangle 10"/>
            <p:cNvSpPr>
              <a:spLocks noChangeArrowheads="1"/>
            </p:cNvSpPr>
            <p:nvPr/>
          </p:nvSpPr>
          <p:spPr bwMode="auto">
            <a:xfrm>
              <a:off x="8062913" y="1645841"/>
              <a:ext cx="9429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fontAlgn="base" hangingPunct="0">
                <a:lnSpc>
                  <a:spcPct val="80000"/>
                </a:lnSpc>
                <a:spcBef>
                  <a:spcPct val="50000"/>
                </a:spcBef>
                <a:spcAft>
                  <a:spcPct val="0"/>
                </a:spcAft>
              </a:pPr>
              <a:r>
                <a:rPr lang="en-US" sz="1300" b="1" dirty="0">
                  <a:solidFill>
                    <a:srgbClr val="000000"/>
                  </a:solidFill>
                  <a:latin typeface="Georgia" pitchFamily="18" charset="0"/>
                </a:rPr>
                <a:t>Office Referral</a:t>
              </a:r>
            </a:p>
          </p:txBody>
        </p:sp>
        <p:sp>
          <p:nvSpPr>
            <p:cNvPr id="124938" name="Line 11"/>
            <p:cNvSpPr>
              <a:spLocks noChangeShapeType="1"/>
            </p:cNvSpPr>
            <p:nvPr/>
          </p:nvSpPr>
          <p:spPr bwMode="auto">
            <a:xfrm>
              <a:off x="1219200" y="5410200"/>
              <a:ext cx="0" cy="141288"/>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prstClr val="black"/>
                </a:solidFill>
                <a:latin typeface="Arial" charset="0"/>
              </a:endParaRPr>
            </a:p>
          </p:txBody>
        </p:sp>
        <p:sp>
          <p:nvSpPr>
            <p:cNvPr id="124939" name="Arc 12"/>
            <p:cNvSpPr>
              <a:spLocks/>
            </p:cNvSpPr>
            <p:nvPr/>
          </p:nvSpPr>
          <p:spPr bwMode="auto">
            <a:xfrm flipV="1">
              <a:off x="1447800" y="5119688"/>
              <a:ext cx="1766888" cy="287338"/>
            </a:xfrm>
            <a:custGeom>
              <a:avLst/>
              <a:gdLst>
                <a:gd name="T0" fmla="*/ 0 w 21886"/>
                <a:gd name="T1" fmla="*/ 2147483647 h 21788"/>
                <a:gd name="T2" fmla="*/ 2147483647 w 21886"/>
                <a:gd name="T3" fmla="*/ 2147483647 h 21788"/>
                <a:gd name="T4" fmla="*/ 2147483647 w 21886"/>
                <a:gd name="T5" fmla="*/ 2147483647 h 21788"/>
                <a:gd name="T6" fmla="*/ 0 60000 65536"/>
                <a:gd name="T7" fmla="*/ 0 60000 65536"/>
                <a:gd name="T8" fmla="*/ 0 60000 65536"/>
                <a:gd name="T9" fmla="*/ 0 w 21886"/>
                <a:gd name="T10" fmla="*/ 0 h 21788"/>
                <a:gd name="T11" fmla="*/ 21886 w 21886"/>
                <a:gd name="T12" fmla="*/ 21788 h 21788"/>
              </a:gdLst>
              <a:ahLst/>
              <a:cxnLst>
                <a:cxn ang="T6">
                  <a:pos x="T0" y="T1"/>
                </a:cxn>
                <a:cxn ang="T7">
                  <a:pos x="T2" y="T3"/>
                </a:cxn>
                <a:cxn ang="T8">
                  <a:pos x="T4" y="T5"/>
                </a:cxn>
              </a:cxnLst>
              <a:rect l="T9" t="T10" r="T11" b="T12"/>
              <a:pathLst>
                <a:path w="21886" h="21788" fill="none" extrusionOk="0">
                  <a:moveTo>
                    <a:pt x="-1" y="1"/>
                  </a:moveTo>
                  <a:cubicBezTo>
                    <a:pt x="95" y="0"/>
                    <a:pt x="190" y="-1"/>
                    <a:pt x="286" y="0"/>
                  </a:cubicBezTo>
                  <a:cubicBezTo>
                    <a:pt x="12215" y="0"/>
                    <a:pt x="21886" y="9670"/>
                    <a:pt x="21886" y="21600"/>
                  </a:cubicBezTo>
                  <a:cubicBezTo>
                    <a:pt x="21886" y="21662"/>
                    <a:pt x="21885" y="21725"/>
                    <a:pt x="21885" y="21788"/>
                  </a:cubicBezTo>
                </a:path>
                <a:path w="21886" h="21788" stroke="0" extrusionOk="0">
                  <a:moveTo>
                    <a:pt x="-1" y="1"/>
                  </a:moveTo>
                  <a:cubicBezTo>
                    <a:pt x="95" y="0"/>
                    <a:pt x="190" y="-1"/>
                    <a:pt x="286" y="0"/>
                  </a:cubicBezTo>
                  <a:cubicBezTo>
                    <a:pt x="12215" y="0"/>
                    <a:pt x="21886" y="9670"/>
                    <a:pt x="21886" y="21600"/>
                  </a:cubicBezTo>
                  <a:cubicBezTo>
                    <a:pt x="21886" y="21662"/>
                    <a:pt x="21885" y="21725"/>
                    <a:pt x="21885" y="21788"/>
                  </a:cubicBezTo>
                  <a:lnTo>
                    <a:pt x="286" y="21600"/>
                  </a:lnTo>
                  <a:lnTo>
                    <a:pt x="-1" y="1"/>
                  </a:lnTo>
                  <a:close/>
                </a:path>
              </a:pathLst>
            </a:custGeom>
            <a:noFill/>
            <a:ln w="28575">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40" name="Arc 13"/>
            <p:cNvSpPr>
              <a:spLocks/>
            </p:cNvSpPr>
            <p:nvPr/>
          </p:nvSpPr>
          <p:spPr bwMode="auto">
            <a:xfrm flipV="1">
              <a:off x="3719512" y="3522661"/>
              <a:ext cx="2100263" cy="442913"/>
            </a:xfrm>
            <a:custGeom>
              <a:avLst/>
              <a:gdLst>
                <a:gd name="T0" fmla="*/ 0 w 21879"/>
                <a:gd name="T1" fmla="*/ 2147483647 h 21600"/>
                <a:gd name="T2" fmla="*/ 2147483647 w 21879"/>
                <a:gd name="T3" fmla="*/ 2147483647 h 21600"/>
                <a:gd name="T4" fmla="*/ 2147483647 w 21879"/>
                <a:gd name="T5" fmla="*/ 2147483647 h 21600"/>
                <a:gd name="T6" fmla="*/ 0 60000 65536"/>
                <a:gd name="T7" fmla="*/ 0 60000 65536"/>
                <a:gd name="T8" fmla="*/ 0 60000 65536"/>
                <a:gd name="T9" fmla="*/ 0 w 21879"/>
                <a:gd name="T10" fmla="*/ 0 h 21600"/>
                <a:gd name="T11" fmla="*/ 21879 w 21879"/>
                <a:gd name="T12" fmla="*/ 21600 h 21600"/>
              </a:gdLst>
              <a:ahLst/>
              <a:cxnLst>
                <a:cxn ang="T6">
                  <a:pos x="T0" y="T1"/>
                </a:cxn>
                <a:cxn ang="T7">
                  <a:pos x="T2" y="T3"/>
                </a:cxn>
                <a:cxn ang="T8">
                  <a:pos x="T4" y="T5"/>
                </a:cxn>
              </a:cxnLst>
              <a:rect l="T9" t="T10" r="T11" b="T12"/>
              <a:pathLst>
                <a:path w="21879" h="21600" fill="none" extrusionOk="0">
                  <a:moveTo>
                    <a:pt x="-1" y="1"/>
                  </a:moveTo>
                  <a:cubicBezTo>
                    <a:pt x="95" y="0"/>
                    <a:pt x="190" y="-1"/>
                    <a:pt x="286" y="0"/>
                  </a:cubicBezTo>
                  <a:cubicBezTo>
                    <a:pt x="12007" y="0"/>
                    <a:pt x="21590" y="9348"/>
                    <a:pt x="21879" y="21066"/>
                  </a:cubicBezTo>
                </a:path>
                <a:path w="21879" h="21600" stroke="0" extrusionOk="0">
                  <a:moveTo>
                    <a:pt x="-1" y="1"/>
                  </a:moveTo>
                  <a:cubicBezTo>
                    <a:pt x="95" y="0"/>
                    <a:pt x="190" y="-1"/>
                    <a:pt x="286" y="0"/>
                  </a:cubicBezTo>
                  <a:cubicBezTo>
                    <a:pt x="12007" y="0"/>
                    <a:pt x="21590" y="9348"/>
                    <a:pt x="21879" y="21066"/>
                  </a:cubicBezTo>
                  <a:lnTo>
                    <a:pt x="286" y="21600"/>
                  </a:lnTo>
                  <a:lnTo>
                    <a:pt x="-1" y="1"/>
                  </a:lnTo>
                  <a:close/>
                </a:path>
              </a:pathLst>
            </a:custGeom>
            <a:noFill/>
            <a:ln w="28575">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41" name="Arc 14"/>
            <p:cNvSpPr>
              <a:spLocks/>
            </p:cNvSpPr>
            <p:nvPr/>
          </p:nvSpPr>
          <p:spPr bwMode="auto">
            <a:xfrm flipV="1">
              <a:off x="6400800" y="1981200"/>
              <a:ext cx="1550988" cy="347663"/>
            </a:xfrm>
            <a:custGeom>
              <a:avLst/>
              <a:gdLst>
                <a:gd name="T0" fmla="*/ 0 w 21886"/>
                <a:gd name="T1" fmla="*/ 2147483647 h 22920"/>
                <a:gd name="T2" fmla="*/ 2147483647 w 21886"/>
                <a:gd name="T3" fmla="*/ 2147483647 h 22920"/>
                <a:gd name="T4" fmla="*/ 2147483647 w 21886"/>
                <a:gd name="T5" fmla="*/ 2147483647 h 22920"/>
                <a:gd name="T6" fmla="*/ 0 60000 65536"/>
                <a:gd name="T7" fmla="*/ 0 60000 65536"/>
                <a:gd name="T8" fmla="*/ 0 60000 65536"/>
                <a:gd name="T9" fmla="*/ 0 w 21886"/>
                <a:gd name="T10" fmla="*/ 0 h 22920"/>
                <a:gd name="T11" fmla="*/ 21886 w 21886"/>
                <a:gd name="T12" fmla="*/ 22920 h 22920"/>
              </a:gdLst>
              <a:ahLst/>
              <a:cxnLst>
                <a:cxn ang="T6">
                  <a:pos x="T0" y="T1"/>
                </a:cxn>
                <a:cxn ang="T7">
                  <a:pos x="T2" y="T3"/>
                </a:cxn>
                <a:cxn ang="T8">
                  <a:pos x="T4" y="T5"/>
                </a:cxn>
              </a:cxnLst>
              <a:rect l="T9" t="T10" r="T11" b="T12"/>
              <a:pathLst>
                <a:path w="21886" h="22920" fill="none" extrusionOk="0">
                  <a:moveTo>
                    <a:pt x="-1" y="1"/>
                  </a:moveTo>
                  <a:cubicBezTo>
                    <a:pt x="95" y="0"/>
                    <a:pt x="190" y="-1"/>
                    <a:pt x="286" y="0"/>
                  </a:cubicBezTo>
                  <a:cubicBezTo>
                    <a:pt x="12215" y="0"/>
                    <a:pt x="21886" y="9670"/>
                    <a:pt x="21886" y="21600"/>
                  </a:cubicBezTo>
                  <a:cubicBezTo>
                    <a:pt x="21886" y="22040"/>
                    <a:pt x="21872" y="22480"/>
                    <a:pt x="21845" y="22919"/>
                  </a:cubicBezTo>
                </a:path>
                <a:path w="21886" h="22920" stroke="0" extrusionOk="0">
                  <a:moveTo>
                    <a:pt x="-1" y="1"/>
                  </a:moveTo>
                  <a:cubicBezTo>
                    <a:pt x="95" y="0"/>
                    <a:pt x="190" y="-1"/>
                    <a:pt x="286" y="0"/>
                  </a:cubicBezTo>
                  <a:cubicBezTo>
                    <a:pt x="12215" y="0"/>
                    <a:pt x="21886" y="9670"/>
                    <a:pt x="21886" y="21600"/>
                  </a:cubicBezTo>
                  <a:cubicBezTo>
                    <a:pt x="21886" y="22040"/>
                    <a:pt x="21872" y="22480"/>
                    <a:pt x="21845" y="22919"/>
                  </a:cubicBezTo>
                  <a:lnTo>
                    <a:pt x="286" y="21600"/>
                  </a:lnTo>
                  <a:lnTo>
                    <a:pt x="-1" y="1"/>
                  </a:lnTo>
                  <a:close/>
                </a:path>
              </a:pathLst>
            </a:custGeom>
            <a:noFill/>
            <a:ln w="50800" cap="rnd">
              <a:solidFill>
                <a:schemeClr val="tx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dirty="0">
                <a:solidFill>
                  <a:prstClr val="black"/>
                </a:solidFill>
                <a:latin typeface="Arial" charset="0"/>
              </a:endParaRPr>
            </a:p>
          </p:txBody>
        </p:sp>
        <p:sp>
          <p:nvSpPr>
            <p:cNvPr id="124942" name="Rectangle 15"/>
            <p:cNvSpPr>
              <a:spLocks noChangeArrowheads="1"/>
            </p:cNvSpPr>
            <p:nvPr/>
          </p:nvSpPr>
          <p:spPr bwMode="auto">
            <a:xfrm>
              <a:off x="5410200" y="2792412"/>
              <a:ext cx="1181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fontAlgn="base" hangingPunct="0">
                <a:lnSpc>
                  <a:spcPct val="30000"/>
                </a:lnSpc>
                <a:spcBef>
                  <a:spcPct val="50000"/>
                </a:spcBef>
                <a:spcAft>
                  <a:spcPct val="0"/>
                </a:spcAft>
              </a:pPr>
              <a:r>
                <a:rPr lang="en-US" b="1" dirty="0">
                  <a:solidFill>
                    <a:srgbClr val="000000"/>
                  </a:solidFill>
                  <a:latin typeface="Georgia" pitchFamily="18" charset="0"/>
                </a:rPr>
                <a:t>Cycle</a:t>
              </a:r>
            </a:p>
            <a:p>
              <a:pPr algn="ctr" eaLnBrk="0" fontAlgn="base" hangingPunct="0">
                <a:lnSpc>
                  <a:spcPct val="30000"/>
                </a:lnSpc>
                <a:spcBef>
                  <a:spcPct val="50000"/>
                </a:spcBef>
                <a:spcAft>
                  <a:spcPct val="0"/>
                </a:spcAft>
              </a:pPr>
              <a:r>
                <a:rPr lang="en-US" b="1" dirty="0">
                  <a:solidFill>
                    <a:srgbClr val="000000"/>
                  </a:solidFill>
                  <a:latin typeface="Georgia" pitchFamily="18" charset="0"/>
                </a:rPr>
                <a:t>3</a:t>
              </a:r>
            </a:p>
          </p:txBody>
        </p:sp>
        <p:sp>
          <p:nvSpPr>
            <p:cNvPr id="124943" name="Arc 16"/>
            <p:cNvSpPr>
              <a:spLocks/>
            </p:cNvSpPr>
            <p:nvPr/>
          </p:nvSpPr>
          <p:spPr bwMode="auto">
            <a:xfrm>
              <a:off x="6400800" y="2335212"/>
              <a:ext cx="588963" cy="377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44" name="Text Box 17"/>
            <p:cNvSpPr txBox="1">
              <a:spLocks noChangeArrowheads="1"/>
            </p:cNvSpPr>
            <p:nvPr/>
          </p:nvSpPr>
          <p:spPr bwMode="auto">
            <a:xfrm>
              <a:off x="6477000" y="2743776"/>
              <a:ext cx="1411288" cy="4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80000"/>
                </a:lnSpc>
                <a:spcBef>
                  <a:spcPct val="50000"/>
                </a:spcBef>
                <a:spcAft>
                  <a:spcPct val="0"/>
                </a:spcAft>
              </a:pPr>
              <a:r>
                <a:rPr lang="en-US" sz="1600" dirty="0">
                  <a:solidFill>
                    <a:srgbClr val="5D564B"/>
                  </a:solidFill>
                  <a:latin typeface="Georgia" pitchFamily="18" charset="0"/>
                </a:rPr>
                <a:t>Feelings &amp; Anxieties</a:t>
              </a:r>
            </a:p>
          </p:txBody>
        </p:sp>
        <p:sp>
          <p:nvSpPr>
            <p:cNvPr id="124945" name="Arc 18"/>
            <p:cNvSpPr>
              <a:spLocks/>
            </p:cNvSpPr>
            <p:nvPr/>
          </p:nvSpPr>
          <p:spPr bwMode="auto">
            <a:xfrm rot="10800000" flipH="1">
              <a:off x="6553200" y="3249612"/>
              <a:ext cx="514350" cy="3317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46" name="Text Box 19"/>
            <p:cNvSpPr txBox="1">
              <a:spLocks noChangeArrowheads="1"/>
            </p:cNvSpPr>
            <p:nvPr/>
          </p:nvSpPr>
          <p:spPr bwMode="auto">
            <a:xfrm>
              <a:off x="5410200" y="3249612"/>
              <a:ext cx="1225550" cy="3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z="1600" dirty="0">
                  <a:solidFill>
                    <a:srgbClr val="5D564B"/>
                  </a:solidFill>
                  <a:latin typeface="Georgia" pitchFamily="18" charset="0"/>
                </a:rPr>
                <a:t>Behavior</a:t>
              </a:r>
            </a:p>
          </p:txBody>
        </p:sp>
        <p:sp>
          <p:nvSpPr>
            <p:cNvPr id="124947" name="Arc 20"/>
            <p:cNvSpPr>
              <a:spLocks/>
            </p:cNvSpPr>
            <p:nvPr/>
          </p:nvSpPr>
          <p:spPr bwMode="auto">
            <a:xfrm flipH="1" flipV="1">
              <a:off x="4876800" y="3097212"/>
              <a:ext cx="590550" cy="3317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48" name="Text Box 21"/>
            <p:cNvSpPr txBox="1">
              <a:spLocks noChangeArrowheads="1"/>
            </p:cNvSpPr>
            <p:nvPr/>
          </p:nvSpPr>
          <p:spPr bwMode="auto">
            <a:xfrm>
              <a:off x="4191000" y="2716212"/>
              <a:ext cx="1301750" cy="4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70000"/>
                </a:lnSpc>
                <a:spcBef>
                  <a:spcPct val="50000"/>
                </a:spcBef>
                <a:spcAft>
                  <a:spcPct val="0"/>
                </a:spcAft>
              </a:pPr>
              <a:r>
                <a:rPr lang="en-US" sz="1600" dirty="0">
                  <a:solidFill>
                    <a:srgbClr val="5D564B"/>
                  </a:solidFill>
                  <a:latin typeface="Georgia" pitchFamily="18" charset="0"/>
                </a:rPr>
                <a:t>Others’ Reactions</a:t>
              </a:r>
            </a:p>
          </p:txBody>
        </p:sp>
        <p:sp>
          <p:nvSpPr>
            <p:cNvPr id="124949" name="Arc 22"/>
            <p:cNvSpPr>
              <a:spLocks/>
            </p:cNvSpPr>
            <p:nvPr/>
          </p:nvSpPr>
          <p:spPr bwMode="auto">
            <a:xfrm flipH="1">
              <a:off x="4953000" y="2335212"/>
              <a:ext cx="590550" cy="360363"/>
            </a:xfrm>
            <a:custGeom>
              <a:avLst/>
              <a:gdLst>
                <a:gd name="T0" fmla="*/ 0 w 21600"/>
                <a:gd name="T1" fmla="*/ 0 h 23457"/>
                <a:gd name="T2" fmla="*/ 2147483647 w 21600"/>
                <a:gd name="T3" fmla="*/ 2147483647 h 23457"/>
                <a:gd name="T4" fmla="*/ 0 w 21600"/>
                <a:gd name="T5" fmla="*/ 2147483647 h 23457"/>
                <a:gd name="T6" fmla="*/ 0 60000 65536"/>
                <a:gd name="T7" fmla="*/ 0 60000 65536"/>
                <a:gd name="T8" fmla="*/ 0 60000 65536"/>
                <a:gd name="T9" fmla="*/ 0 w 21600"/>
                <a:gd name="T10" fmla="*/ 0 h 23457"/>
                <a:gd name="T11" fmla="*/ 21600 w 21600"/>
                <a:gd name="T12" fmla="*/ 23457 h 23457"/>
              </a:gdLst>
              <a:ahLst/>
              <a:cxnLst>
                <a:cxn ang="T6">
                  <a:pos x="T0" y="T1"/>
                </a:cxn>
                <a:cxn ang="T7">
                  <a:pos x="T2" y="T3"/>
                </a:cxn>
                <a:cxn ang="T8">
                  <a:pos x="T4" y="T5"/>
                </a:cxn>
              </a:cxnLst>
              <a:rect l="T9" t="T10" r="T11" b="T12"/>
              <a:pathLst>
                <a:path w="21600" h="23457" fill="none" extrusionOk="0">
                  <a:moveTo>
                    <a:pt x="-1" y="0"/>
                  </a:moveTo>
                  <a:cubicBezTo>
                    <a:pt x="11929" y="0"/>
                    <a:pt x="21600" y="9670"/>
                    <a:pt x="21600" y="21600"/>
                  </a:cubicBezTo>
                  <a:cubicBezTo>
                    <a:pt x="21600" y="22219"/>
                    <a:pt x="21573" y="22839"/>
                    <a:pt x="21520" y="23457"/>
                  </a:cubicBezTo>
                </a:path>
                <a:path w="21600" h="23457" stroke="0" extrusionOk="0">
                  <a:moveTo>
                    <a:pt x="-1" y="0"/>
                  </a:moveTo>
                  <a:cubicBezTo>
                    <a:pt x="11929" y="0"/>
                    <a:pt x="21600" y="9670"/>
                    <a:pt x="21600" y="21600"/>
                  </a:cubicBezTo>
                  <a:cubicBezTo>
                    <a:pt x="21600" y="22219"/>
                    <a:pt x="21573" y="22839"/>
                    <a:pt x="21520" y="23457"/>
                  </a:cubicBezTo>
                  <a:lnTo>
                    <a:pt x="0" y="21600"/>
                  </a:lnTo>
                  <a:lnTo>
                    <a:pt x="-1" y="0"/>
                  </a:lnTo>
                  <a:close/>
                </a:path>
              </a:pathLst>
            </a:custGeom>
            <a:noFill/>
            <a:ln w="28575">
              <a:solidFill>
                <a:schemeClr val="tx2"/>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50" name="Text Box 23"/>
            <p:cNvSpPr txBox="1">
              <a:spLocks noChangeArrowheads="1"/>
            </p:cNvSpPr>
            <p:nvPr/>
          </p:nvSpPr>
          <p:spPr bwMode="auto">
            <a:xfrm>
              <a:off x="5486400" y="2182812"/>
              <a:ext cx="1019175" cy="26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70000"/>
                </a:lnSpc>
                <a:spcBef>
                  <a:spcPct val="50000"/>
                </a:spcBef>
                <a:spcAft>
                  <a:spcPct val="0"/>
                </a:spcAft>
              </a:pPr>
              <a:r>
                <a:rPr lang="en-US" sz="1600" dirty="0">
                  <a:solidFill>
                    <a:srgbClr val="5D564B"/>
                  </a:solidFill>
                  <a:latin typeface="Georgia" pitchFamily="18" charset="0"/>
                </a:rPr>
                <a:t>Stress</a:t>
              </a:r>
            </a:p>
          </p:txBody>
        </p:sp>
        <p:sp>
          <p:nvSpPr>
            <p:cNvPr id="124951" name="Rectangle 24"/>
            <p:cNvSpPr>
              <a:spLocks noChangeArrowheads="1"/>
            </p:cNvSpPr>
            <p:nvPr/>
          </p:nvSpPr>
          <p:spPr bwMode="auto">
            <a:xfrm>
              <a:off x="869950" y="5746750"/>
              <a:ext cx="7429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fontAlgn="base" hangingPunct="0">
                <a:lnSpc>
                  <a:spcPct val="30000"/>
                </a:lnSpc>
                <a:spcBef>
                  <a:spcPct val="50000"/>
                </a:spcBef>
                <a:spcAft>
                  <a:spcPct val="0"/>
                </a:spcAft>
              </a:pPr>
              <a:r>
                <a:rPr lang="en-US" sz="1200" b="1" dirty="0">
                  <a:solidFill>
                    <a:srgbClr val="000000"/>
                  </a:solidFill>
                  <a:latin typeface="Georgia" pitchFamily="18" charset="0"/>
                </a:rPr>
                <a:t>Cycle</a:t>
              </a:r>
            </a:p>
            <a:p>
              <a:pPr algn="ctr" eaLnBrk="0" fontAlgn="base" hangingPunct="0">
                <a:lnSpc>
                  <a:spcPct val="30000"/>
                </a:lnSpc>
                <a:spcBef>
                  <a:spcPct val="50000"/>
                </a:spcBef>
                <a:spcAft>
                  <a:spcPct val="0"/>
                </a:spcAft>
              </a:pPr>
              <a:r>
                <a:rPr lang="en-US" sz="1200" b="1" dirty="0">
                  <a:solidFill>
                    <a:srgbClr val="000000"/>
                  </a:solidFill>
                  <a:latin typeface="Georgia" pitchFamily="18" charset="0"/>
                </a:rPr>
                <a:t>1</a:t>
              </a:r>
            </a:p>
          </p:txBody>
        </p:sp>
        <p:sp>
          <p:nvSpPr>
            <p:cNvPr id="124952" name="Arc 25"/>
            <p:cNvSpPr>
              <a:spLocks/>
            </p:cNvSpPr>
            <p:nvPr/>
          </p:nvSpPr>
          <p:spPr bwMode="auto">
            <a:xfrm>
              <a:off x="1447800" y="5421312"/>
              <a:ext cx="371475" cy="2508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53" name="Text Box 26"/>
            <p:cNvSpPr txBox="1">
              <a:spLocks noChangeArrowheads="1"/>
            </p:cNvSpPr>
            <p:nvPr/>
          </p:nvSpPr>
          <p:spPr bwMode="auto">
            <a:xfrm>
              <a:off x="1447800" y="5802312"/>
              <a:ext cx="11382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80000"/>
                </a:lnSpc>
                <a:spcBef>
                  <a:spcPct val="50000"/>
                </a:spcBef>
                <a:spcAft>
                  <a:spcPct val="0"/>
                </a:spcAft>
              </a:pPr>
              <a:r>
                <a:rPr lang="en-US" sz="1200" dirty="0">
                  <a:solidFill>
                    <a:srgbClr val="5D564B"/>
                  </a:solidFill>
                  <a:latin typeface="Georgia" pitchFamily="18" charset="0"/>
                </a:rPr>
                <a:t>Feelings &amp; Anxieties</a:t>
              </a:r>
            </a:p>
          </p:txBody>
        </p:sp>
        <p:sp>
          <p:nvSpPr>
            <p:cNvPr id="124954" name="Arc 27"/>
            <p:cNvSpPr>
              <a:spLocks/>
            </p:cNvSpPr>
            <p:nvPr/>
          </p:nvSpPr>
          <p:spPr bwMode="auto">
            <a:xfrm rot="10800000" flipH="1">
              <a:off x="1447800" y="6259512"/>
              <a:ext cx="325438" cy="2174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55" name="Text Box 28"/>
            <p:cNvSpPr txBox="1">
              <a:spLocks noChangeArrowheads="1"/>
            </p:cNvSpPr>
            <p:nvPr/>
          </p:nvSpPr>
          <p:spPr bwMode="auto">
            <a:xfrm>
              <a:off x="755075" y="6213971"/>
              <a:ext cx="841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z="1200" dirty="0">
                  <a:solidFill>
                    <a:srgbClr val="5D564B"/>
                  </a:solidFill>
                  <a:latin typeface="Georgia" pitchFamily="18" charset="0"/>
                </a:rPr>
                <a:t>Behavior</a:t>
              </a:r>
            </a:p>
          </p:txBody>
        </p:sp>
        <p:sp>
          <p:nvSpPr>
            <p:cNvPr id="124956" name="Arc 29"/>
            <p:cNvSpPr>
              <a:spLocks/>
            </p:cNvSpPr>
            <p:nvPr/>
          </p:nvSpPr>
          <p:spPr bwMode="auto">
            <a:xfrm flipH="1" flipV="1">
              <a:off x="457200" y="6259512"/>
              <a:ext cx="373063" cy="2174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57" name="Text Box 30"/>
            <p:cNvSpPr txBox="1">
              <a:spLocks noChangeArrowheads="1"/>
            </p:cNvSpPr>
            <p:nvPr/>
          </p:nvSpPr>
          <p:spPr bwMode="auto">
            <a:xfrm>
              <a:off x="0" y="5773604"/>
              <a:ext cx="987238" cy="35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70000"/>
                </a:lnSpc>
                <a:spcBef>
                  <a:spcPct val="50000"/>
                </a:spcBef>
                <a:spcAft>
                  <a:spcPct val="0"/>
                </a:spcAft>
              </a:pPr>
              <a:r>
                <a:rPr lang="en-US" sz="1200" dirty="0">
                  <a:solidFill>
                    <a:srgbClr val="5D564B"/>
                  </a:solidFill>
                  <a:latin typeface="Georgia" pitchFamily="18" charset="0"/>
                </a:rPr>
                <a:t>Others’ Reactions</a:t>
              </a:r>
            </a:p>
          </p:txBody>
        </p:sp>
        <p:sp>
          <p:nvSpPr>
            <p:cNvPr id="124958" name="Arc 31"/>
            <p:cNvSpPr>
              <a:spLocks/>
            </p:cNvSpPr>
            <p:nvPr/>
          </p:nvSpPr>
          <p:spPr bwMode="auto">
            <a:xfrm flipH="1">
              <a:off x="457200" y="5421312"/>
              <a:ext cx="373063" cy="236538"/>
            </a:xfrm>
            <a:custGeom>
              <a:avLst/>
              <a:gdLst>
                <a:gd name="T0" fmla="*/ 0 w 21600"/>
                <a:gd name="T1" fmla="*/ 0 h 23457"/>
                <a:gd name="T2" fmla="*/ 2147483647 w 21600"/>
                <a:gd name="T3" fmla="*/ 2147483647 h 23457"/>
                <a:gd name="T4" fmla="*/ 0 w 21600"/>
                <a:gd name="T5" fmla="*/ 2147483647 h 23457"/>
                <a:gd name="T6" fmla="*/ 0 60000 65536"/>
                <a:gd name="T7" fmla="*/ 0 60000 65536"/>
                <a:gd name="T8" fmla="*/ 0 60000 65536"/>
                <a:gd name="T9" fmla="*/ 0 w 21600"/>
                <a:gd name="T10" fmla="*/ 0 h 23457"/>
                <a:gd name="T11" fmla="*/ 21600 w 21600"/>
                <a:gd name="T12" fmla="*/ 23457 h 23457"/>
              </a:gdLst>
              <a:ahLst/>
              <a:cxnLst>
                <a:cxn ang="T6">
                  <a:pos x="T0" y="T1"/>
                </a:cxn>
                <a:cxn ang="T7">
                  <a:pos x="T2" y="T3"/>
                </a:cxn>
                <a:cxn ang="T8">
                  <a:pos x="T4" y="T5"/>
                </a:cxn>
              </a:cxnLst>
              <a:rect l="T9" t="T10" r="T11" b="T12"/>
              <a:pathLst>
                <a:path w="21600" h="23457" fill="none" extrusionOk="0">
                  <a:moveTo>
                    <a:pt x="-1" y="0"/>
                  </a:moveTo>
                  <a:cubicBezTo>
                    <a:pt x="11929" y="0"/>
                    <a:pt x="21600" y="9670"/>
                    <a:pt x="21600" y="21600"/>
                  </a:cubicBezTo>
                  <a:cubicBezTo>
                    <a:pt x="21600" y="22219"/>
                    <a:pt x="21573" y="22839"/>
                    <a:pt x="21520" y="23457"/>
                  </a:cubicBezTo>
                </a:path>
                <a:path w="21600" h="23457" stroke="0" extrusionOk="0">
                  <a:moveTo>
                    <a:pt x="-1" y="0"/>
                  </a:moveTo>
                  <a:cubicBezTo>
                    <a:pt x="11929" y="0"/>
                    <a:pt x="21600" y="9670"/>
                    <a:pt x="21600" y="21600"/>
                  </a:cubicBezTo>
                  <a:cubicBezTo>
                    <a:pt x="21600" y="22219"/>
                    <a:pt x="21573" y="22839"/>
                    <a:pt x="21520" y="23457"/>
                  </a:cubicBezTo>
                  <a:lnTo>
                    <a:pt x="0" y="21600"/>
                  </a:lnTo>
                  <a:lnTo>
                    <a:pt x="-1" y="0"/>
                  </a:lnTo>
                  <a:close/>
                </a:path>
              </a:pathLst>
            </a:custGeom>
            <a:noFill/>
            <a:ln w="28575">
              <a:solidFill>
                <a:schemeClr val="tx2"/>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59" name="Text Box 32"/>
            <p:cNvSpPr txBox="1">
              <a:spLocks noChangeArrowheads="1"/>
            </p:cNvSpPr>
            <p:nvPr/>
          </p:nvSpPr>
          <p:spPr bwMode="auto">
            <a:xfrm>
              <a:off x="838200" y="5192712"/>
              <a:ext cx="682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z="1200" dirty="0">
                  <a:solidFill>
                    <a:srgbClr val="5D564B"/>
                  </a:solidFill>
                  <a:latin typeface="Georgia" pitchFamily="18" charset="0"/>
                </a:rPr>
                <a:t>Stress</a:t>
              </a:r>
            </a:p>
          </p:txBody>
        </p:sp>
        <p:sp>
          <p:nvSpPr>
            <p:cNvPr id="124960" name="Rectangle 33"/>
            <p:cNvSpPr>
              <a:spLocks noChangeArrowheads="1"/>
            </p:cNvSpPr>
            <p:nvPr/>
          </p:nvSpPr>
          <p:spPr bwMode="auto">
            <a:xfrm>
              <a:off x="2819400" y="4343400"/>
              <a:ext cx="100171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fontAlgn="base" hangingPunct="0">
                <a:lnSpc>
                  <a:spcPct val="30000"/>
                </a:lnSpc>
                <a:spcBef>
                  <a:spcPct val="50000"/>
                </a:spcBef>
                <a:spcAft>
                  <a:spcPct val="0"/>
                </a:spcAft>
              </a:pPr>
              <a:r>
                <a:rPr lang="en-US" sz="1500" b="1" dirty="0">
                  <a:solidFill>
                    <a:srgbClr val="000000"/>
                  </a:solidFill>
                  <a:latin typeface="Georgia" pitchFamily="18" charset="0"/>
                </a:rPr>
                <a:t>Cycle</a:t>
              </a:r>
            </a:p>
            <a:p>
              <a:pPr algn="ctr" eaLnBrk="0" fontAlgn="base" hangingPunct="0">
                <a:lnSpc>
                  <a:spcPct val="30000"/>
                </a:lnSpc>
                <a:spcBef>
                  <a:spcPct val="50000"/>
                </a:spcBef>
                <a:spcAft>
                  <a:spcPct val="0"/>
                </a:spcAft>
              </a:pPr>
              <a:r>
                <a:rPr lang="en-US" sz="1500" b="1" dirty="0">
                  <a:solidFill>
                    <a:srgbClr val="000000"/>
                  </a:solidFill>
                  <a:latin typeface="Georgia" pitchFamily="18" charset="0"/>
                </a:rPr>
                <a:t>2</a:t>
              </a:r>
            </a:p>
          </p:txBody>
        </p:sp>
        <p:sp>
          <p:nvSpPr>
            <p:cNvPr id="124961" name="Arc 34"/>
            <p:cNvSpPr>
              <a:spLocks/>
            </p:cNvSpPr>
            <p:nvPr/>
          </p:nvSpPr>
          <p:spPr bwMode="auto">
            <a:xfrm>
              <a:off x="3657600" y="3962400"/>
              <a:ext cx="500063" cy="3127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62" name="Text Box 35"/>
            <p:cNvSpPr txBox="1">
              <a:spLocks noChangeArrowheads="1"/>
            </p:cNvSpPr>
            <p:nvPr/>
          </p:nvSpPr>
          <p:spPr bwMode="auto">
            <a:xfrm>
              <a:off x="3886200" y="4343400"/>
              <a:ext cx="1206500" cy="39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70000"/>
                </a:lnSpc>
                <a:spcBef>
                  <a:spcPct val="50000"/>
                </a:spcBef>
                <a:spcAft>
                  <a:spcPct val="0"/>
                </a:spcAft>
              </a:pPr>
              <a:r>
                <a:rPr lang="en-US" sz="1400" dirty="0">
                  <a:solidFill>
                    <a:srgbClr val="5D564B"/>
                  </a:solidFill>
                  <a:latin typeface="Georgia" pitchFamily="18" charset="0"/>
                </a:rPr>
                <a:t>Feelings &amp; Anxieties</a:t>
              </a:r>
            </a:p>
          </p:txBody>
        </p:sp>
        <p:sp>
          <p:nvSpPr>
            <p:cNvPr id="124963" name="Arc 36"/>
            <p:cNvSpPr>
              <a:spLocks/>
            </p:cNvSpPr>
            <p:nvPr/>
          </p:nvSpPr>
          <p:spPr bwMode="auto">
            <a:xfrm rot="10800000" flipH="1">
              <a:off x="3810000" y="4724400"/>
              <a:ext cx="436563" cy="2746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64" name="Text Box 37"/>
            <p:cNvSpPr txBox="1">
              <a:spLocks noChangeArrowheads="1"/>
            </p:cNvSpPr>
            <p:nvPr/>
          </p:nvSpPr>
          <p:spPr bwMode="auto">
            <a:xfrm>
              <a:off x="2753100" y="4824346"/>
              <a:ext cx="1101725" cy="30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sz="1400" dirty="0">
                  <a:solidFill>
                    <a:srgbClr val="5D564B"/>
                  </a:solidFill>
                  <a:latin typeface="Georgia" pitchFamily="18" charset="0"/>
                </a:rPr>
                <a:t>Behavior</a:t>
              </a:r>
              <a:endParaRPr lang="en-US" sz="1200" dirty="0">
                <a:solidFill>
                  <a:srgbClr val="5D564B"/>
                </a:solidFill>
                <a:latin typeface="Georgia" pitchFamily="18" charset="0"/>
              </a:endParaRPr>
            </a:p>
          </p:txBody>
        </p:sp>
        <p:sp>
          <p:nvSpPr>
            <p:cNvPr id="124965" name="Arc 38"/>
            <p:cNvSpPr>
              <a:spLocks/>
            </p:cNvSpPr>
            <p:nvPr/>
          </p:nvSpPr>
          <p:spPr bwMode="auto">
            <a:xfrm flipH="1" flipV="1">
              <a:off x="2362200" y="4800600"/>
              <a:ext cx="500063" cy="27463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2"/>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66" name="Text Box 39"/>
            <p:cNvSpPr txBox="1">
              <a:spLocks noChangeArrowheads="1"/>
            </p:cNvSpPr>
            <p:nvPr/>
          </p:nvSpPr>
          <p:spPr bwMode="auto">
            <a:xfrm>
              <a:off x="1905000" y="4343729"/>
              <a:ext cx="1116013" cy="39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70000"/>
                </a:lnSpc>
                <a:spcBef>
                  <a:spcPct val="50000"/>
                </a:spcBef>
                <a:spcAft>
                  <a:spcPct val="0"/>
                </a:spcAft>
              </a:pPr>
              <a:r>
                <a:rPr lang="en-US" sz="1400" dirty="0">
                  <a:solidFill>
                    <a:srgbClr val="5D564B"/>
                  </a:solidFill>
                  <a:latin typeface="Georgia" pitchFamily="18" charset="0"/>
                </a:rPr>
                <a:t>Others’ Reactions</a:t>
              </a:r>
            </a:p>
          </p:txBody>
        </p:sp>
        <p:sp>
          <p:nvSpPr>
            <p:cNvPr id="124967" name="Arc 40"/>
            <p:cNvSpPr>
              <a:spLocks/>
            </p:cNvSpPr>
            <p:nvPr/>
          </p:nvSpPr>
          <p:spPr bwMode="auto">
            <a:xfrm flipH="1">
              <a:off x="2438400" y="3962400"/>
              <a:ext cx="496888" cy="296863"/>
            </a:xfrm>
            <a:custGeom>
              <a:avLst/>
              <a:gdLst>
                <a:gd name="T0" fmla="*/ 0 w 21600"/>
                <a:gd name="T1" fmla="*/ 0 h 23457"/>
                <a:gd name="T2" fmla="*/ 2147483647 w 21600"/>
                <a:gd name="T3" fmla="*/ 2147483647 h 23457"/>
                <a:gd name="T4" fmla="*/ 0 w 21600"/>
                <a:gd name="T5" fmla="*/ 2147483647 h 23457"/>
                <a:gd name="T6" fmla="*/ 0 60000 65536"/>
                <a:gd name="T7" fmla="*/ 0 60000 65536"/>
                <a:gd name="T8" fmla="*/ 0 60000 65536"/>
                <a:gd name="T9" fmla="*/ 0 w 21600"/>
                <a:gd name="T10" fmla="*/ 0 h 23457"/>
                <a:gd name="T11" fmla="*/ 21600 w 21600"/>
                <a:gd name="T12" fmla="*/ 23457 h 23457"/>
              </a:gdLst>
              <a:ahLst/>
              <a:cxnLst>
                <a:cxn ang="T6">
                  <a:pos x="T0" y="T1"/>
                </a:cxn>
                <a:cxn ang="T7">
                  <a:pos x="T2" y="T3"/>
                </a:cxn>
                <a:cxn ang="T8">
                  <a:pos x="T4" y="T5"/>
                </a:cxn>
              </a:cxnLst>
              <a:rect l="T9" t="T10" r="T11" b="T12"/>
              <a:pathLst>
                <a:path w="21600" h="23457" fill="none" extrusionOk="0">
                  <a:moveTo>
                    <a:pt x="-1" y="0"/>
                  </a:moveTo>
                  <a:cubicBezTo>
                    <a:pt x="11929" y="0"/>
                    <a:pt x="21600" y="9670"/>
                    <a:pt x="21600" y="21600"/>
                  </a:cubicBezTo>
                  <a:cubicBezTo>
                    <a:pt x="21600" y="22219"/>
                    <a:pt x="21573" y="22839"/>
                    <a:pt x="21520" y="23457"/>
                  </a:cubicBezTo>
                </a:path>
                <a:path w="21600" h="23457" stroke="0" extrusionOk="0">
                  <a:moveTo>
                    <a:pt x="-1" y="0"/>
                  </a:moveTo>
                  <a:cubicBezTo>
                    <a:pt x="11929" y="0"/>
                    <a:pt x="21600" y="9670"/>
                    <a:pt x="21600" y="21600"/>
                  </a:cubicBezTo>
                  <a:cubicBezTo>
                    <a:pt x="21600" y="22219"/>
                    <a:pt x="21573" y="22839"/>
                    <a:pt x="21520" y="23457"/>
                  </a:cubicBezTo>
                  <a:lnTo>
                    <a:pt x="0" y="21600"/>
                  </a:lnTo>
                  <a:lnTo>
                    <a:pt x="-1" y="0"/>
                  </a:lnTo>
                  <a:close/>
                </a:path>
              </a:pathLst>
            </a:custGeom>
            <a:noFill/>
            <a:ln w="28575">
              <a:solidFill>
                <a:schemeClr val="tx2"/>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dirty="0">
                <a:solidFill>
                  <a:prstClr val="black"/>
                </a:solidFill>
                <a:latin typeface="Arial" charset="0"/>
              </a:endParaRPr>
            </a:p>
          </p:txBody>
        </p:sp>
        <p:sp>
          <p:nvSpPr>
            <p:cNvPr id="124968" name="Text Box 41"/>
            <p:cNvSpPr txBox="1">
              <a:spLocks noChangeArrowheads="1"/>
            </p:cNvSpPr>
            <p:nvPr/>
          </p:nvSpPr>
          <p:spPr bwMode="auto">
            <a:xfrm>
              <a:off x="2971800" y="3810000"/>
              <a:ext cx="784225" cy="24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70000"/>
                </a:lnSpc>
                <a:spcBef>
                  <a:spcPct val="50000"/>
                </a:spcBef>
                <a:spcAft>
                  <a:spcPct val="0"/>
                </a:spcAft>
              </a:pPr>
              <a:r>
                <a:rPr lang="en-US" sz="1400" dirty="0">
                  <a:solidFill>
                    <a:srgbClr val="5D564B"/>
                  </a:solidFill>
                  <a:latin typeface="Georgia" pitchFamily="18" charset="0"/>
                </a:rPr>
                <a:t>Stress</a:t>
              </a:r>
              <a:endParaRPr lang="en-US" sz="1200" dirty="0">
                <a:solidFill>
                  <a:srgbClr val="5D564B"/>
                </a:solidFill>
                <a:latin typeface="Georgia" pitchFamily="18" charset="0"/>
              </a:endParaRPr>
            </a:p>
          </p:txBody>
        </p:sp>
        <p:sp>
          <p:nvSpPr>
            <p:cNvPr id="124969" name="Line 42"/>
            <p:cNvSpPr>
              <a:spLocks noChangeShapeType="1"/>
            </p:cNvSpPr>
            <p:nvPr/>
          </p:nvSpPr>
          <p:spPr bwMode="auto">
            <a:xfrm>
              <a:off x="3352800" y="4019550"/>
              <a:ext cx="0" cy="141288"/>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prstClr val="black"/>
                </a:solidFill>
                <a:latin typeface="Arial" charset="0"/>
              </a:endParaRPr>
            </a:p>
          </p:txBody>
        </p:sp>
        <p:sp>
          <p:nvSpPr>
            <p:cNvPr id="124970" name="Line 43"/>
            <p:cNvSpPr>
              <a:spLocks noChangeShapeType="1"/>
            </p:cNvSpPr>
            <p:nvPr/>
          </p:nvSpPr>
          <p:spPr bwMode="auto">
            <a:xfrm>
              <a:off x="5943600" y="2438400"/>
              <a:ext cx="0" cy="141288"/>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prstClr val="black"/>
                </a:solidFill>
                <a:latin typeface="Arial" charset="0"/>
              </a:endParaRPr>
            </a:p>
          </p:txBody>
        </p:sp>
        <p:sp>
          <p:nvSpPr>
            <p:cNvPr id="124971" name="Rectangle 6"/>
            <p:cNvSpPr>
              <a:spLocks noChangeArrowheads="1"/>
            </p:cNvSpPr>
            <p:nvPr/>
          </p:nvSpPr>
          <p:spPr bwMode="auto">
            <a:xfrm>
              <a:off x="138112" y="4774141"/>
              <a:ext cx="2078831" cy="339196"/>
            </a:xfrm>
            <a:prstGeom prst="rect">
              <a:avLst/>
            </a:prstGeom>
            <a:solidFill>
              <a:srgbClr val="00548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spAutoFit/>
            </a:bodyPr>
            <a:lstStyle/>
            <a:p>
              <a:pPr algn="ctr" eaLnBrk="0" fontAlgn="base" hangingPunct="0">
                <a:spcBef>
                  <a:spcPct val="50000"/>
                </a:spcBef>
                <a:spcAft>
                  <a:spcPct val="0"/>
                </a:spcAft>
              </a:pPr>
              <a:r>
                <a:rPr lang="en-US" sz="1600" b="1" dirty="0">
                  <a:solidFill>
                    <a:srgbClr val="FFFFFF"/>
                  </a:solidFill>
                  <a:latin typeface="Georgia" pitchFamily="18" charset="0"/>
                </a:rPr>
                <a:t>Event</a:t>
              </a:r>
            </a:p>
          </p:txBody>
        </p:sp>
        <p:sp>
          <p:nvSpPr>
            <p:cNvPr id="124972" name="Rectangle 7"/>
            <p:cNvSpPr>
              <a:spLocks noChangeArrowheads="1"/>
            </p:cNvSpPr>
            <p:nvPr/>
          </p:nvSpPr>
          <p:spPr bwMode="auto">
            <a:xfrm>
              <a:off x="2667000" y="3429000"/>
              <a:ext cx="1579563" cy="339196"/>
            </a:xfrm>
            <a:prstGeom prst="rect">
              <a:avLst/>
            </a:prstGeom>
            <a:solidFill>
              <a:srgbClr val="00548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spAutoFit/>
            </a:bodyPr>
            <a:lstStyle/>
            <a:p>
              <a:pPr algn="ctr" eaLnBrk="0" fontAlgn="base" hangingPunct="0">
                <a:spcBef>
                  <a:spcPct val="50000"/>
                </a:spcBef>
                <a:spcAft>
                  <a:spcPct val="0"/>
                </a:spcAft>
              </a:pPr>
              <a:r>
                <a:rPr lang="en-US" sz="1600" b="1" dirty="0">
                  <a:solidFill>
                    <a:srgbClr val="FFFFFF"/>
                  </a:solidFill>
                  <a:latin typeface="Georgia" pitchFamily="18" charset="0"/>
                </a:rPr>
                <a:t>Incident</a:t>
              </a:r>
            </a:p>
          </p:txBody>
        </p:sp>
        <p:sp>
          <p:nvSpPr>
            <p:cNvPr id="124973" name="Rectangle 8"/>
            <p:cNvSpPr>
              <a:spLocks noChangeArrowheads="1"/>
            </p:cNvSpPr>
            <p:nvPr/>
          </p:nvSpPr>
          <p:spPr bwMode="auto">
            <a:xfrm>
              <a:off x="5257800" y="1649412"/>
              <a:ext cx="1387475" cy="486929"/>
            </a:xfrm>
            <a:prstGeom prst="rect">
              <a:avLst/>
            </a:prstGeom>
            <a:solidFill>
              <a:srgbClr val="00548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spAutoFit/>
            </a:bodyPr>
            <a:lstStyle/>
            <a:p>
              <a:pPr algn="ctr" eaLnBrk="0" fontAlgn="base" hangingPunct="0">
                <a:lnSpc>
                  <a:spcPct val="80000"/>
                </a:lnSpc>
                <a:spcBef>
                  <a:spcPct val="50000"/>
                </a:spcBef>
                <a:spcAft>
                  <a:spcPct val="0"/>
                </a:spcAft>
              </a:pPr>
              <a:r>
                <a:rPr lang="en-US" sz="1600" b="1" dirty="0">
                  <a:solidFill>
                    <a:srgbClr val="FFFFFF"/>
                  </a:solidFill>
                  <a:latin typeface="Georgia" pitchFamily="18" charset="0"/>
                </a:rPr>
                <a:t>Incident Expands</a:t>
              </a:r>
            </a:p>
          </p:txBody>
        </p:sp>
      </p:gr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4"/>
          <p:cNvSpPr>
            <a:spLocks noGrp="1"/>
          </p:cNvSpPr>
          <p:nvPr>
            <p:ph type="title"/>
          </p:nvPr>
        </p:nvSpPr>
        <p:spPr bwMode="auto">
          <a:ln w="9525"/>
        </p:spPr>
        <p:txBody>
          <a:bodyPr wrap="square" numCol="1" anchorCtr="0" compatLnSpc="1">
            <a:prstTxWarp prst="textNoShape">
              <a:avLst/>
            </a:prstTxWarp>
          </a:bodyPr>
          <a:lstStyle/>
          <a:p>
            <a:pPr eaLnBrk="1" hangingPunct="1">
              <a:defRPr/>
            </a:pPr>
            <a:r>
              <a:rPr lang="en-US" b="1" dirty="0">
                <a:solidFill>
                  <a:schemeClr val="bg1"/>
                </a:solidFill>
              </a:rPr>
              <a:t>A Positive Climate for Learning</a:t>
            </a:r>
          </a:p>
        </p:txBody>
      </p:sp>
      <p:sp>
        <p:nvSpPr>
          <p:cNvPr id="126979" name="Text Box 3"/>
          <p:cNvSpPr txBox="1">
            <a:spLocks noChangeArrowheads="1"/>
          </p:cNvSpPr>
          <p:nvPr/>
        </p:nvSpPr>
        <p:spPr bwMode="auto">
          <a:xfrm>
            <a:off x="1385888" y="5070475"/>
            <a:ext cx="8302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endParaRPr lang="en-US" sz="800" dirty="0">
              <a:solidFill>
                <a:srgbClr val="000000"/>
              </a:solidFill>
              <a:latin typeface="Tahoma" pitchFamily="34" charset="0"/>
            </a:endParaRPr>
          </a:p>
        </p:txBody>
      </p:sp>
      <p:sp>
        <p:nvSpPr>
          <p:cNvPr id="126980" name="Line 4"/>
          <p:cNvSpPr>
            <a:spLocks noChangeShapeType="1"/>
          </p:cNvSpPr>
          <p:nvPr/>
        </p:nvSpPr>
        <p:spPr bwMode="auto">
          <a:xfrm flipH="1">
            <a:off x="1828800" y="1798638"/>
            <a:ext cx="2717800" cy="3630612"/>
          </a:xfrm>
          <a:prstGeom prst="line">
            <a:avLst/>
          </a:prstGeom>
          <a:noFill/>
          <a:ln w="38100">
            <a:solidFill>
              <a:srgbClr val="005480"/>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26981" name="Line 5"/>
          <p:cNvSpPr>
            <a:spLocks noChangeShapeType="1"/>
          </p:cNvSpPr>
          <p:nvPr/>
        </p:nvSpPr>
        <p:spPr bwMode="auto">
          <a:xfrm>
            <a:off x="4546600" y="1798638"/>
            <a:ext cx="2760663" cy="3630612"/>
          </a:xfrm>
          <a:prstGeom prst="line">
            <a:avLst/>
          </a:prstGeom>
          <a:noFill/>
          <a:ln w="38100">
            <a:solidFill>
              <a:srgbClr val="005480"/>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26982" name="Text Box 6"/>
          <p:cNvSpPr txBox="1">
            <a:spLocks noChangeArrowheads="1"/>
          </p:cNvSpPr>
          <p:nvPr/>
        </p:nvSpPr>
        <p:spPr bwMode="auto">
          <a:xfrm>
            <a:off x="609600" y="5557838"/>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dirty="0">
                <a:solidFill>
                  <a:srgbClr val="5D564B"/>
                </a:solidFill>
                <a:latin typeface="Georgia" pitchFamily="18" charset="0"/>
              </a:rPr>
              <a:t>TEACHER</a:t>
            </a:r>
          </a:p>
        </p:txBody>
      </p:sp>
      <p:sp>
        <p:nvSpPr>
          <p:cNvPr id="126983" name="Text Box 7"/>
          <p:cNvSpPr txBox="1">
            <a:spLocks noChangeArrowheads="1"/>
          </p:cNvSpPr>
          <p:nvPr/>
        </p:nvSpPr>
        <p:spPr bwMode="auto">
          <a:xfrm>
            <a:off x="2355850" y="4575175"/>
            <a:ext cx="137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dirty="0">
                <a:solidFill>
                  <a:srgbClr val="5D564B"/>
                </a:solidFill>
                <a:latin typeface="Georgia" pitchFamily="18" charset="0"/>
              </a:rPr>
              <a:t>Society</a:t>
            </a:r>
          </a:p>
          <a:p>
            <a:pPr algn="ctr" eaLnBrk="1" fontAlgn="base" hangingPunct="1">
              <a:spcBef>
                <a:spcPct val="0"/>
              </a:spcBef>
              <a:spcAft>
                <a:spcPct val="0"/>
              </a:spcAft>
            </a:pPr>
            <a:r>
              <a:rPr lang="en-US" sz="1400" dirty="0">
                <a:solidFill>
                  <a:srgbClr val="5D564B"/>
                </a:solidFill>
                <a:latin typeface="Georgia" pitchFamily="18" charset="0"/>
              </a:rPr>
              <a:t>Community</a:t>
            </a:r>
          </a:p>
          <a:p>
            <a:pPr algn="ctr" eaLnBrk="1" fontAlgn="base" hangingPunct="1">
              <a:spcBef>
                <a:spcPct val="0"/>
              </a:spcBef>
              <a:spcAft>
                <a:spcPct val="0"/>
              </a:spcAft>
            </a:pPr>
            <a:r>
              <a:rPr lang="en-US" sz="1400" dirty="0">
                <a:solidFill>
                  <a:srgbClr val="5D564B"/>
                </a:solidFill>
                <a:latin typeface="Georgia" pitchFamily="18" charset="0"/>
              </a:rPr>
              <a:t>Neighborhood</a:t>
            </a:r>
          </a:p>
          <a:p>
            <a:pPr algn="ctr" eaLnBrk="1" fontAlgn="base" hangingPunct="1">
              <a:spcBef>
                <a:spcPct val="0"/>
              </a:spcBef>
              <a:spcAft>
                <a:spcPct val="0"/>
              </a:spcAft>
            </a:pPr>
            <a:r>
              <a:rPr lang="en-US" sz="1400" dirty="0">
                <a:solidFill>
                  <a:srgbClr val="5D564B"/>
                </a:solidFill>
                <a:latin typeface="Georgia" pitchFamily="18" charset="0"/>
              </a:rPr>
              <a:t>Work</a:t>
            </a:r>
          </a:p>
        </p:txBody>
      </p:sp>
      <p:sp>
        <p:nvSpPr>
          <p:cNvPr id="126984" name="Text Box 8"/>
          <p:cNvSpPr txBox="1">
            <a:spLocks noChangeArrowheads="1"/>
          </p:cNvSpPr>
          <p:nvPr/>
        </p:nvSpPr>
        <p:spPr bwMode="auto">
          <a:xfrm>
            <a:off x="5424488" y="4575175"/>
            <a:ext cx="12334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dirty="0">
                <a:solidFill>
                  <a:srgbClr val="5D564B"/>
                </a:solidFill>
                <a:latin typeface="Georgia" pitchFamily="18" charset="0"/>
              </a:rPr>
              <a:t>Family</a:t>
            </a:r>
          </a:p>
          <a:p>
            <a:pPr algn="ctr" eaLnBrk="1" fontAlgn="base" hangingPunct="1">
              <a:spcBef>
                <a:spcPct val="0"/>
              </a:spcBef>
              <a:spcAft>
                <a:spcPct val="0"/>
              </a:spcAft>
            </a:pPr>
            <a:r>
              <a:rPr lang="en-US" sz="1400" dirty="0">
                <a:solidFill>
                  <a:srgbClr val="5D564B"/>
                </a:solidFill>
                <a:latin typeface="Georgia" pitchFamily="18" charset="0"/>
              </a:rPr>
              <a:t>Peers</a:t>
            </a:r>
          </a:p>
          <a:p>
            <a:pPr algn="ctr" eaLnBrk="1" fontAlgn="base" hangingPunct="1">
              <a:spcBef>
                <a:spcPct val="0"/>
              </a:spcBef>
              <a:spcAft>
                <a:spcPct val="0"/>
              </a:spcAft>
            </a:pPr>
            <a:r>
              <a:rPr lang="en-US" sz="1400" dirty="0">
                <a:solidFill>
                  <a:srgbClr val="5D564B"/>
                </a:solidFill>
                <a:latin typeface="Georgia" pitchFamily="18" charset="0"/>
              </a:rPr>
              <a:t>School</a:t>
            </a:r>
          </a:p>
          <a:p>
            <a:pPr algn="ctr" eaLnBrk="1" fontAlgn="base" hangingPunct="1">
              <a:spcBef>
                <a:spcPct val="0"/>
              </a:spcBef>
              <a:spcAft>
                <a:spcPct val="0"/>
              </a:spcAft>
            </a:pPr>
            <a:r>
              <a:rPr lang="en-US" sz="1400" dirty="0">
                <a:solidFill>
                  <a:srgbClr val="5D564B"/>
                </a:solidFill>
                <a:latin typeface="Georgia" pitchFamily="18" charset="0"/>
              </a:rPr>
              <a:t>Classroom</a:t>
            </a:r>
          </a:p>
        </p:txBody>
      </p:sp>
      <p:sp>
        <p:nvSpPr>
          <p:cNvPr id="126985" name="Text Box 9"/>
          <p:cNvSpPr txBox="1">
            <a:spLocks noChangeArrowheads="1"/>
          </p:cNvSpPr>
          <p:nvPr/>
        </p:nvSpPr>
        <p:spPr bwMode="auto">
          <a:xfrm>
            <a:off x="3851275" y="2408238"/>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600" b="1" dirty="0">
                <a:solidFill>
                  <a:srgbClr val="5D564B"/>
                </a:solidFill>
                <a:latin typeface="Georgia" pitchFamily="18" charset="0"/>
              </a:rPr>
              <a:t>Well Connected</a:t>
            </a:r>
          </a:p>
        </p:txBody>
      </p:sp>
      <p:sp>
        <p:nvSpPr>
          <p:cNvPr id="126986" name="Text Box 10"/>
          <p:cNvSpPr txBox="1">
            <a:spLocks noChangeArrowheads="1"/>
          </p:cNvSpPr>
          <p:nvPr/>
        </p:nvSpPr>
        <p:spPr bwMode="auto">
          <a:xfrm>
            <a:off x="3386138" y="3475038"/>
            <a:ext cx="2370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600" b="1" dirty="0">
                <a:solidFill>
                  <a:srgbClr val="5D564B"/>
                </a:solidFill>
                <a:latin typeface="Georgia" pitchFamily="18" charset="0"/>
              </a:rPr>
              <a:t>Somewhat Connected</a:t>
            </a:r>
          </a:p>
        </p:txBody>
      </p:sp>
      <p:sp>
        <p:nvSpPr>
          <p:cNvPr id="126987" name="Text Box 11"/>
          <p:cNvSpPr txBox="1">
            <a:spLocks noChangeArrowheads="1"/>
          </p:cNvSpPr>
          <p:nvPr/>
        </p:nvSpPr>
        <p:spPr bwMode="auto">
          <a:xfrm>
            <a:off x="3656013" y="4618038"/>
            <a:ext cx="1828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1600" b="1" dirty="0">
                <a:solidFill>
                  <a:srgbClr val="5D564B"/>
                </a:solidFill>
                <a:latin typeface="Georgia" pitchFamily="18" charset="0"/>
              </a:rPr>
              <a:t>Not Connected</a:t>
            </a:r>
          </a:p>
        </p:txBody>
      </p:sp>
      <p:sp>
        <p:nvSpPr>
          <p:cNvPr id="126988" name="Text Box 6"/>
          <p:cNvSpPr txBox="1">
            <a:spLocks noChangeArrowheads="1"/>
          </p:cNvSpPr>
          <p:nvPr/>
        </p:nvSpPr>
        <p:spPr bwMode="auto">
          <a:xfrm>
            <a:off x="6735763" y="5557838"/>
            <a:ext cx="1798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2400" b="1" dirty="0">
                <a:solidFill>
                  <a:srgbClr val="5D564B"/>
                </a:solidFill>
                <a:latin typeface="Georgia" pitchFamily="18" charset="0"/>
              </a:rPr>
              <a:t>STUDENT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7" name="Title 10"/>
          <p:cNvSpPr>
            <a:spLocks noGrp="1"/>
          </p:cNvSpPr>
          <p:nvPr>
            <p:ph type="title"/>
          </p:nvPr>
        </p:nvSpPr>
        <p:spPr bwMode="auto">
          <a:xfrm>
            <a:off x="419100" y="352426"/>
            <a:ext cx="8229600" cy="1020762"/>
          </a:xfrm>
          <a:ln w="9525"/>
        </p:spPr>
        <p:txBody>
          <a:bodyPr wrap="square" numCol="1" anchorCtr="0" compatLnSpc="1">
            <a:prstTxWarp prst="textNoShape">
              <a:avLst/>
            </a:prstTxWarp>
          </a:bodyPr>
          <a:lstStyle/>
          <a:p>
            <a:pPr eaLnBrk="1" hangingPunct="1">
              <a:defRPr/>
            </a:pPr>
            <a:r>
              <a:rPr lang="en-US" dirty="0" smtClean="0"/>
              <a:t>Traditional </a:t>
            </a:r>
            <a:r>
              <a:rPr lang="en-US" dirty="0"/>
              <a:t>vs. Boys Town</a:t>
            </a:r>
          </a:p>
        </p:txBody>
      </p:sp>
      <p:sp>
        <p:nvSpPr>
          <p:cNvPr id="96259" name="Content Placeholder 13"/>
          <p:cNvSpPr>
            <a:spLocks noGrp="1"/>
          </p:cNvSpPr>
          <p:nvPr>
            <p:ph sz="quarter" idx="4294967295"/>
          </p:nvPr>
        </p:nvSpPr>
        <p:spPr>
          <a:xfrm>
            <a:off x="5105400" y="2743200"/>
            <a:ext cx="3813175" cy="4024313"/>
          </a:xfrm>
        </p:spPr>
        <p:txBody>
          <a:bodyPr/>
          <a:lstStyle/>
          <a:p>
            <a:pPr eaLnBrk="1" hangingPunct="1">
              <a:spcBef>
                <a:spcPct val="30000"/>
              </a:spcBef>
              <a:buFont typeface="Arial" pitchFamily="34" charset="0"/>
              <a:buChar char="›"/>
              <a:defRPr/>
            </a:pPr>
            <a:r>
              <a:rPr lang="en-US" sz="1800" dirty="0" smtClean="0"/>
              <a:t>Focuses on environments, examples, skill deficits</a:t>
            </a:r>
          </a:p>
          <a:p>
            <a:pPr eaLnBrk="1" hangingPunct="1">
              <a:spcBef>
                <a:spcPct val="30000"/>
              </a:spcBef>
              <a:buFont typeface="Arial" pitchFamily="34" charset="0"/>
              <a:buChar char="›"/>
              <a:defRPr/>
            </a:pPr>
            <a:endParaRPr lang="en-US" sz="1800" dirty="0" smtClean="0">
              <a:solidFill>
                <a:schemeClr val="tx1"/>
              </a:solidFill>
            </a:endParaRPr>
          </a:p>
          <a:p>
            <a:pPr eaLnBrk="1" hangingPunct="1">
              <a:spcBef>
                <a:spcPct val="30000"/>
              </a:spcBef>
              <a:buFont typeface="Arial" pitchFamily="34" charset="0"/>
              <a:buChar char="›"/>
              <a:defRPr/>
            </a:pPr>
            <a:r>
              <a:rPr lang="en-US" sz="1800" dirty="0" smtClean="0"/>
              <a:t>Develop skills for student</a:t>
            </a:r>
          </a:p>
          <a:p>
            <a:pPr eaLnBrk="1" hangingPunct="1">
              <a:spcBef>
                <a:spcPct val="30000"/>
              </a:spcBef>
              <a:buFont typeface="Arial" pitchFamily="34" charset="0"/>
              <a:buChar char="›"/>
              <a:defRPr/>
            </a:pPr>
            <a:endParaRPr lang="en-US" sz="1800" dirty="0" smtClean="0"/>
          </a:p>
          <a:p>
            <a:pPr eaLnBrk="1" hangingPunct="1">
              <a:spcBef>
                <a:spcPct val="30000"/>
              </a:spcBef>
              <a:buFont typeface="Arial" pitchFamily="34" charset="0"/>
              <a:buChar char="›"/>
              <a:defRPr/>
            </a:pPr>
            <a:r>
              <a:rPr lang="en-US" sz="1800" dirty="0" smtClean="0"/>
              <a:t>Teaches replacement behaviors</a:t>
            </a:r>
          </a:p>
          <a:p>
            <a:pPr eaLnBrk="1" hangingPunct="1">
              <a:spcBef>
                <a:spcPct val="30000"/>
              </a:spcBef>
              <a:buFont typeface="Arial" pitchFamily="34" charset="0"/>
              <a:buChar char="›"/>
              <a:defRPr/>
            </a:pPr>
            <a:endParaRPr lang="en-US" sz="1800" dirty="0" smtClean="0"/>
          </a:p>
          <a:p>
            <a:pPr eaLnBrk="1" hangingPunct="1">
              <a:spcBef>
                <a:spcPct val="30000"/>
              </a:spcBef>
              <a:buFont typeface="Arial" pitchFamily="34" charset="0"/>
              <a:buChar char="›"/>
              <a:defRPr/>
            </a:pPr>
            <a:r>
              <a:rPr lang="en-US" sz="1800" dirty="0" smtClean="0"/>
              <a:t>Positive approaches</a:t>
            </a:r>
          </a:p>
          <a:p>
            <a:pPr eaLnBrk="1" hangingPunct="1">
              <a:spcBef>
                <a:spcPct val="30000"/>
              </a:spcBef>
              <a:buFont typeface="Arial" pitchFamily="34" charset="0"/>
              <a:buChar char="›"/>
              <a:defRPr/>
            </a:pPr>
            <a:endParaRPr lang="en-US" sz="1800" dirty="0" smtClean="0"/>
          </a:p>
          <a:p>
            <a:pPr eaLnBrk="1" hangingPunct="1">
              <a:spcBef>
                <a:spcPct val="30000"/>
              </a:spcBef>
              <a:buFont typeface="Arial" pitchFamily="34" charset="0"/>
              <a:buChar char="›"/>
              <a:defRPr/>
            </a:pPr>
            <a:r>
              <a:rPr lang="en-US" sz="1800" dirty="0" smtClean="0"/>
              <a:t>Ongoing process</a:t>
            </a:r>
          </a:p>
          <a:p>
            <a:pPr marL="234950" indent="-234950" eaLnBrk="1" hangingPunct="1">
              <a:defRPr/>
            </a:pPr>
            <a:endParaRPr lang="en-US" sz="1800" dirty="0" smtClean="0">
              <a:solidFill>
                <a:schemeClr val="tx1"/>
              </a:solidFill>
            </a:endParaRPr>
          </a:p>
        </p:txBody>
      </p:sp>
      <p:sp>
        <p:nvSpPr>
          <p:cNvPr id="130052" name="Text Placeholder 12"/>
          <p:cNvSpPr>
            <a:spLocks noGrp="1"/>
          </p:cNvSpPr>
          <p:nvPr>
            <p:ph type="body" sz="quarter" idx="4294967295"/>
          </p:nvPr>
        </p:nvSpPr>
        <p:spPr>
          <a:xfrm>
            <a:off x="4953000" y="2179638"/>
            <a:ext cx="3810000" cy="639762"/>
          </a:xfrm>
        </p:spPr>
        <p:txBody>
          <a:bodyPr anchor="ctr"/>
          <a:lstStyle/>
          <a:p>
            <a:pPr marL="0" indent="0" algn="ctr" eaLnBrk="1" hangingPunct="1">
              <a:buFont typeface="Arial" charset="0"/>
              <a:buNone/>
            </a:pPr>
            <a:r>
              <a:rPr lang="en-US" sz="1600" b="1" u="sng" dirty="0" smtClean="0"/>
              <a:t>Boys Town Education Model</a:t>
            </a:r>
          </a:p>
        </p:txBody>
      </p:sp>
      <p:sp>
        <p:nvSpPr>
          <p:cNvPr id="130053" name="Text Placeholder 10"/>
          <p:cNvSpPr>
            <a:spLocks noGrp="1"/>
          </p:cNvSpPr>
          <p:nvPr>
            <p:ph type="body" idx="4294967295"/>
          </p:nvPr>
        </p:nvSpPr>
        <p:spPr>
          <a:xfrm>
            <a:off x="304800" y="2179638"/>
            <a:ext cx="3810000" cy="639762"/>
          </a:xfrm>
        </p:spPr>
        <p:txBody>
          <a:bodyPr anchor="ctr"/>
          <a:lstStyle/>
          <a:p>
            <a:pPr marL="0" indent="0" algn="ctr" eaLnBrk="1" hangingPunct="1">
              <a:buFont typeface="Arial" charset="0"/>
              <a:buNone/>
            </a:pPr>
            <a:r>
              <a:rPr lang="en-US" sz="1600" b="1" u="sng" dirty="0" smtClean="0"/>
              <a:t>Traditional Behavior Management</a:t>
            </a:r>
          </a:p>
        </p:txBody>
      </p:sp>
      <p:sp>
        <p:nvSpPr>
          <p:cNvPr id="96262" name="Content Placeholder 11"/>
          <p:cNvSpPr>
            <a:spLocks noGrp="1"/>
          </p:cNvSpPr>
          <p:nvPr>
            <p:ph sz="half" idx="4294967295"/>
          </p:nvPr>
        </p:nvSpPr>
        <p:spPr>
          <a:xfrm>
            <a:off x="304800" y="2757487"/>
            <a:ext cx="3810000" cy="4024313"/>
          </a:xfrm>
        </p:spPr>
        <p:txBody>
          <a:bodyPr/>
          <a:lstStyle/>
          <a:p>
            <a:pPr eaLnBrk="1" hangingPunct="1">
              <a:spcBef>
                <a:spcPct val="30000"/>
              </a:spcBef>
              <a:buFont typeface="Arial" pitchFamily="34" charset="0"/>
              <a:buChar char="›"/>
              <a:defRPr/>
            </a:pPr>
            <a:r>
              <a:rPr lang="en-US" sz="1800" dirty="0" smtClean="0"/>
              <a:t>Views student as problem </a:t>
            </a:r>
            <a:endParaRPr lang="en-US" sz="1800" dirty="0" smtClean="0">
              <a:solidFill>
                <a:schemeClr val="bg1"/>
              </a:solidFill>
            </a:endParaRPr>
          </a:p>
          <a:p>
            <a:pPr marL="0" indent="0" eaLnBrk="1" hangingPunct="1">
              <a:spcBef>
                <a:spcPct val="30000"/>
              </a:spcBef>
              <a:buClr>
                <a:schemeClr val="tx2"/>
              </a:buClr>
              <a:buFont typeface="Arial" charset="0"/>
              <a:buNone/>
              <a:defRPr/>
            </a:pPr>
            <a:endParaRPr lang="en-US" sz="1800" dirty="0" smtClean="0"/>
          </a:p>
          <a:p>
            <a:pPr eaLnBrk="1" hangingPunct="1">
              <a:spcBef>
                <a:spcPct val="30000"/>
              </a:spcBef>
              <a:buFont typeface="Arial" pitchFamily="34" charset="0"/>
              <a:buChar char="›"/>
              <a:defRPr/>
            </a:pPr>
            <a:r>
              <a:rPr lang="en-US" sz="1800" dirty="0" smtClean="0"/>
              <a:t>Attempts to fix student</a:t>
            </a:r>
          </a:p>
          <a:p>
            <a:pPr marL="0" indent="0" eaLnBrk="1" hangingPunct="1">
              <a:spcBef>
                <a:spcPct val="30000"/>
              </a:spcBef>
              <a:buClr>
                <a:schemeClr val="tx2"/>
              </a:buClr>
              <a:buFont typeface="Arial" charset="0"/>
              <a:buNone/>
              <a:defRPr/>
            </a:pPr>
            <a:endParaRPr lang="en-US" sz="1800" dirty="0" smtClean="0"/>
          </a:p>
          <a:p>
            <a:pPr eaLnBrk="1" hangingPunct="1">
              <a:spcBef>
                <a:spcPct val="30000"/>
              </a:spcBef>
              <a:buFont typeface="Arial" pitchFamily="34" charset="0"/>
              <a:buChar char="›"/>
              <a:defRPr/>
            </a:pPr>
            <a:r>
              <a:rPr lang="en-US" sz="1800" dirty="0" smtClean="0"/>
              <a:t>Attempts to extinguish behavior</a:t>
            </a:r>
          </a:p>
          <a:p>
            <a:pPr eaLnBrk="1" hangingPunct="1">
              <a:spcBef>
                <a:spcPct val="30000"/>
              </a:spcBef>
              <a:buFont typeface="Arial" pitchFamily="34" charset="0"/>
              <a:buChar char="›"/>
              <a:defRPr/>
            </a:pPr>
            <a:endParaRPr lang="en-US" sz="1800" dirty="0" smtClean="0"/>
          </a:p>
          <a:p>
            <a:pPr eaLnBrk="1" hangingPunct="1">
              <a:spcBef>
                <a:spcPct val="30000"/>
              </a:spcBef>
              <a:buFont typeface="Arial" pitchFamily="34" charset="0"/>
              <a:buChar char="›"/>
              <a:defRPr/>
            </a:pPr>
            <a:r>
              <a:rPr lang="en-US" sz="1800" dirty="0" smtClean="0"/>
              <a:t>Aversive approaches</a:t>
            </a:r>
          </a:p>
          <a:p>
            <a:pPr eaLnBrk="1" hangingPunct="1">
              <a:spcBef>
                <a:spcPct val="30000"/>
              </a:spcBef>
              <a:buFont typeface="Arial" pitchFamily="34" charset="0"/>
              <a:buChar char="›"/>
              <a:defRPr/>
            </a:pPr>
            <a:endParaRPr lang="en-US" sz="1800" dirty="0" smtClean="0"/>
          </a:p>
          <a:p>
            <a:pPr eaLnBrk="1" hangingPunct="1">
              <a:spcBef>
                <a:spcPct val="30000"/>
              </a:spcBef>
              <a:buFont typeface="Arial" pitchFamily="34" charset="0"/>
              <a:buChar char="›"/>
              <a:defRPr/>
            </a:pPr>
            <a:r>
              <a:rPr lang="en-US" sz="1800" dirty="0" smtClean="0"/>
              <a:t>Quick-fix</a:t>
            </a:r>
          </a:p>
          <a:p>
            <a:pPr marL="171450" indent="-171450" eaLnBrk="1" hangingPunct="1">
              <a:defRPr/>
            </a:pPr>
            <a:endParaRPr lang="en-US" sz="1800" dirty="0" smtClean="0">
              <a:solidFill>
                <a:schemeClr val="tx1"/>
              </a:solidFill>
            </a:endParaRPr>
          </a:p>
        </p:txBody>
      </p:sp>
      <p:sp>
        <p:nvSpPr>
          <p:cNvPr id="10" name="Rectangle 9"/>
          <p:cNvSpPr/>
          <p:nvPr/>
        </p:nvSpPr>
        <p:spPr>
          <a:xfrm>
            <a:off x="304800" y="1981200"/>
            <a:ext cx="38100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5" name="Rectangle 14"/>
          <p:cNvSpPr/>
          <p:nvPr/>
        </p:nvSpPr>
        <p:spPr>
          <a:xfrm>
            <a:off x="4953000" y="2057400"/>
            <a:ext cx="38100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9" name="Straight Arrow Connector 18"/>
          <p:cNvCxnSpPr/>
          <p:nvPr/>
        </p:nvCxnSpPr>
        <p:spPr>
          <a:xfrm>
            <a:off x="4267200" y="2513013"/>
            <a:ext cx="533400" cy="1587"/>
          </a:xfrm>
          <a:prstGeom prst="straightConnector1">
            <a:avLst/>
          </a:prstGeom>
          <a:ln w="381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67200" y="5180013"/>
            <a:ext cx="533400" cy="1587"/>
          </a:xfrm>
          <a:prstGeom prst="straightConnector1">
            <a:avLst/>
          </a:prstGeom>
          <a:ln w="381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67200" y="3402013"/>
            <a:ext cx="533400" cy="1587"/>
          </a:xfrm>
          <a:prstGeom prst="straightConnector1">
            <a:avLst/>
          </a:prstGeom>
          <a:ln w="381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267200" y="4291013"/>
            <a:ext cx="533400" cy="1587"/>
          </a:xfrm>
          <a:prstGeom prst="straightConnector1">
            <a:avLst/>
          </a:prstGeom>
          <a:ln w="38100">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13005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3"/>
          <p:cNvSpPr>
            <a:spLocks noGrp="1"/>
          </p:cNvSpPr>
          <p:nvPr>
            <p:ph type="title"/>
          </p:nvPr>
        </p:nvSpPr>
        <p:spPr/>
        <p:txBody>
          <a:bodyPr>
            <a:normAutofit/>
          </a:bodyPr>
          <a:lstStyle/>
          <a:p>
            <a:r>
              <a:rPr lang="en-US" b="1" dirty="0" smtClean="0"/>
              <a:t>Preventing Problem Behaviors</a:t>
            </a:r>
          </a:p>
        </p:txBody>
      </p:sp>
      <p:sp>
        <p:nvSpPr>
          <p:cNvPr id="4" name="Content Placeholder 3"/>
          <p:cNvSpPr>
            <a:spLocks noGrp="1"/>
          </p:cNvSpPr>
          <p:nvPr>
            <p:ph idx="1"/>
          </p:nvPr>
        </p:nvSpPr>
        <p:spPr>
          <a:xfrm>
            <a:off x="739775" y="2286000"/>
            <a:ext cx="7662864" cy="3751263"/>
          </a:xfrm>
        </p:spPr>
        <p:txBody>
          <a:bodyPr>
            <a:normAutofit lnSpcReduction="10000"/>
          </a:bodyPr>
          <a:lstStyle/>
          <a:p>
            <a:pPr marL="0" indent="0">
              <a:buNone/>
            </a:pPr>
            <a:r>
              <a:rPr lang="en-US" sz="2595" b="1" i="1" dirty="0" smtClean="0"/>
              <a:t>Objectives</a:t>
            </a:r>
          </a:p>
          <a:p>
            <a:r>
              <a:rPr lang="en-US" sz="2800" dirty="0" smtClean="0"/>
              <a:t>Discuss methods to proactively teach skills, procedures, schedules, consequences, and expectations. </a:t>
            </a:r>
          </a:p>
          <a:p>
            <a:r>
              <a:rPr lang="en-US" sz="2800" dirty="0" smtClean="0"/>
              <a:t>Identify replacement skills to address problem behaviors in school/classroom.</a:t>
            </a:r>
          </a:p>
          <a:p>
            <a:r>
              <a:rPr lang="en-US" sz="2800" dirty="0" smtClean="0"/>
              <a:t>Practice using Planned Teaching.</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
            <a:ext cx="8228013" cy="1371600"/>
          </a:xfrm>
        </p:spPr>
        <p:txBody>
          <a:bodyPr>
            <a:noAutofit/>
          </a:bodyPr>
          <a:lstStyle/>
          <a:p>
            <a:r>
              <a:rPr lang="en-US" sz="6000" b="1" dirty="0" smtClean="0"/>
              <a:t>Proactive Teaching</a:t>
            </a:r>
            <a:endParaRPr lang="en-US" sz="6000" b="1" dirty="0"/>
          </a:p>
        </p:txBody>
      </p:sp>
      <p:sp>
        <p:nvSpPr>
          <p:cNvPr id="5" name="Text Box 4"/>
          <p:cNvSpPr txBox="1">
            <a:spLocks noChangeArrowheads="1"/>
          </p:cNvSpPr>
          <p:nvPr/>
        </p:nvSpPr>
        <p:spPr bwMode="auto">
          <a:xfrm>
            <a:off x="1460500" y="2235200"/>
            <a:ext cx="6223000" cy="584200"/>
          </a:xfrm>
          <a:prstGeom prst="rect">
            <a:avLst/>
          </a:prstGeom>
          <a:solidFill>
            <a:schemeClr val="bg1">
              <a:alpha val="3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200" dirty="0">
                <a:solidFill>
                  <a:srgbClr val="5D564B"/>
                </a:solidFill>
                <a:latin typeface="Georgia" pitchFamily="18" charset="0"/>
              </a:rPr>
              <a:t>Proactively Teach Expectations</a:t>
            </a:r>
          </a:p>
        </p:txBody>
      </p:sp>
      <p:sp>
        <p:nvSpPr>
          <p:cNvPr id="8" name="Line 3"/>
          <p:cNvSpPr>
            <a:spLocks noChangeShapeType="1"/>
          </p:cNvSpPr>
          <p:nvPr/>
        </p:nvSpPr>
        <p:spPr bwMode="auto">
          <a:xfrm>
            <a:off x="1258888" y="3541713"/>
            <a:ext cx="6981825" cy="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9" name="Text Box 5"/>
          <p:cNvSpPr txBox="1">
            <a:spLocks noChangeArrowheads="1"/>
          </p:cNvSpPr>
          <p:nvPr/>
        </p:nvSpPr>
        <p:spPr bwMode="auto">
          <a:xfrm>
            <a:off x="681038" y="4552950"/>
            <a:ext cx="1174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Rules</a:t>
            </a:r>
          </a:p>
        </p:txBody>
      </p:sp>
      <p:sp>
        <p:nvSpPr>
          <p:cNvPr id="10" name="Text Box 6"/>
          <p:cNvSpPr txBox="1">
            <a:spLocks noChangeArrowheads="1"/>
          </p:cNvSpPr>
          <p:nvPr/>
        </p:nvSpPr>
        <p:spPr bwMode="auto">
          <a:xfrm>
            <a:off x="2241550" y="4552950"/>
            <a:ext cx="2117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Procedures</a:t>
            </a:r>
          </a:p>
        </p:txBody>
      </p:sp>
      <p:sp>
        <p:nvSpPr>
          <p:cNvPr id="11" name="Text Box 7"/>
          <p:cNvSpPr txBox="1">
            <a:spLocks noChangeArrowheads="1"/>
          </p:cNvSpPr>
          <p:nvPr/>
        </p:nvSpPr>
        <p:spPr bwMode="auto">
          <a:xfrm>
            <a:off x="7594600" y="4552950"/>
            <a:ext cx="1255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000" dirty="0">
                <a:solidFill>
                  <a:srgbClr val="000000"/>
                </a:solidFill>
                <a:latin typeface="Georgia" pitchFamily="18" charset="0"/>
              </a:rPr>
              <a:t> </a:t>
            </a:r>
            <a:r>
              <a:rPr lang="en-US" sz="3000" dirty="0">
                <a:solidFill>
                  <a:srgbClr val="5D564B"/>
                </a:solidFill>
                <a:latin typeface="Georgia" pitchFamily="18" charset="0"/>
              </a:rPr>
              <a:t>Skills</a:t>
            </a:r>
          </a:p>
        </p:txBody>
      </p:sp>
      <p:sp>
        <p:nvSpPr>
          <p:cNvPr id="12" name="Text Box 8"/>
          <p:cNvSpPr txBox="1">
            <a:spLocks noChangeArrowheads="1"/>
          </p:cNvSpPr>
          <p:nvPr/>
        </p:nvSpPr>
        <p:spPr bwMode="auto">
          <a:xfrm>
            <a:off x="4602163" y="4552950"/>
            <a:ext cx="26146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Consequences</a:t>
            </a:r>
          </a:p>
        </p:txBody>
      </p:sp>
      <p:sp>
        <p:nvSpPr>
          <p:cNvPr id="13" name="Line 9"/>
          <p:cNvSpPr>
            <a:spLocks noChangeShapeType="1"/>
          </p:cNvSpPr>
          <p:nvPr/>
        </p:nvSpPr>
        <p:spPr bwMode="auto">
          <a:xfrm>
            <a:off x="4572000" y="2738438"/>
            <a:ext cx="0" cy="8128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4" name="Line 10"/>
          <p:cNvSpPr>
            <a:spLocks noChangeShapeType="1"/>
          </p:cNvSpPr>
          <p:nvPr/>
        </p:nvSpPr>
        <p:spPr bwMode="auto">
          <a:xfrm>
            <a:off x="1273175" y="3524250"/>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5" name="Line 11"/>
          <p:cNvSpPr>
            <a:spLocks noChangeShapeType="1"/>
          </p:cNvSpPr>
          <p:nvPr/>
        </p:nvSpPr>
        <p:spPr bwMode="auto">
          <a:xfrm>
            <a:off x="8221663" y="3538538"/>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 name="Line 12"/>
          <p:cNvSpPr>
            <a:spLocks noChangeShapeType="1"/>
          </p:cNvSpPr>
          <p:nvPr/>
        </p:nvSpPr>
        <p:spPr bwMode="auto">
          <a:xfrm>
            <a:off x="330358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7" name="Line 13"/>
          <p:cNvSpPr>
            <a:spLocks noChangeShapeType="1"/>
          </p:cNvSpPr>
          <p:nvPr/>
        </p:nvSpPr>
        <p:spPr bwMode="auto">
          <a:xfrm>
            <a:off x="591343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Tree>
    <p:extLst>
      <p:ext uri="{BB962C8B-B14F-4D97-AF65-F5344CB8AC3E}">
        <p14:creationId xmlns:p14="http://schemas.microsoft.com/office/powerpoint/2010/main" val="914179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22" presetClass="entr" presetSubtype="1" fill="hold" grpId="1"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1"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22" presetClass="entr" presetSubtype="1" fill="hold" grpId="1"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par>
                                <p:cTn id="32" presetID="22" presetClass="entr" presetSubtype="1" fill="hold" grpId="1"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0" grpId="0"/>
      <p:bldP spid="11" grpId="0"/>
      <p:bldP spid="12" grpId="0"/>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1258888" y="3541713"/>
            <a:ext cx="6981825" cy="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grpSp>
        <p:nvGrpSpPr>
          <p:cNvPr id="3" name="Group 2"/>
          <p:cNvGrpSpPr/>
          <p:nvPr/>
        </p:nvGrpSpPr>
        <p:grpSpPr>
          <a:xfrm>
            <a:off x="681038" y="4552950"/>
            <a:ext cx="8169275" cy="554038"/>
            <a:chOff x="681038" y="4552950"/>
            <a:chExt cx="8169275" cy="554038"/>
          </a:xfrm>
        </p:grpSpPr>
        <p:sp>
          <p:nvSpPr>
            <p:cNvPr id="16388" name="Text Box 5"/>
            <p:cNvSpPr txBox="1">
              <a:spLocks noChangeArrowheads="1"/>
            </p:cNvSpPr>
            <p:nvPr/>
          </p:nvSpPr>
          <p:spPr bwMode="auto">
            <a:xfrm>
              <a:off x="681038" y="4552950"/>
              <a:ext cx="1174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Rules</a:t>
              </a:r>
            </a:p>
          </p:txBody>
        </p:sp>
        <p:sp>
          <p:nvSpPr>
            <p:cNvPr id="16389" name="Text Box 6"/>
            <p:cNvSpPr txBox="1">
              <a:spLocks noChangeArrowheads="1"/>
            </p:cNvSpPr>
            <p:nvPr/>
          </p:nvSpPr>
          <p:spPr bwMode="auto">
            <a:xfrm>
              <a:off x="2241550" y="4552950"/>
              <a:ext cx="2117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Procedures</a:t>
              </a:r>
            </a:p>
          </p:txBody>
        </p:sp>
        <p:sp>
          <p:nvSpPr>
            <p:cNvPr id="16390" name="Text Box 7"/>
            <p:cNvSpPr txBox="1">
              <a:spLocks noChangeArrowheads="1"/>
            </p:cNvSpPr>
            <p:nvPr/>
          </p:nvSpPr>
          <p:spPr bwMode="auto">
            <a:xfrm>
              <a:off x="7594600" y="4552950"/>
              <a:ext cx="1255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3000" dirty="0">
                  <a:solidFill>
                    <a:srgbClr val="000000"/>
                  </a:solidFill>
                  <a:latin typeface="Georgia" pitchFamily="18" charset="0"/>
                </a:rPr>
                <a:t> </a:t>
              </a:r>
              <a:r>
                <a:rPr lang="en-US" sz="3000" dirty="0">
                  <a:solidFill>
                    <a:srgbClr val="5D564B"/>
                  </a:solidFill>
                  <a:latin typeface="Georgia" pitchFamily="18" charset="0"/>
                </a:rPr>
                <a:t>Skills</a:t>
              </a:r>
            </a:p>
          </p:txBody>
        </p:sp>
        <p:sp>
          <p:nvSpPr>
            <p:cNvPr id="16391" name="Text Box 8"/>
            <p:cNvSpPr txBox="1">
              <a:spLocks noChangeArrowheads="1"/>
            </p:cNvSpPr>
            <p:nvPr/>
          </p:nvSpPr>
          <p:spPr bwMode="auto">
            <a:xfrm>
              <a:off x="4602163" y="4552950"/>
              <a:ext cx="26146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000" dirty="0">
                  <a:solidFill>
                    <a:srgbClr val="5D564B"/>
                  </a:solidFill>
                  <a:latin typeface="Georgia" pitchFamily="18" charset="0"/>
                </a:rPr>
                <a:t>Consequences</a:t>
              </a:r>
            </a:p>
          </p:txBody>
        </p:sp>
      </p:grpSp>
      <p:sp>
        <p:nvSpPr>
          <p:cNvPr id="16392" name="Line 9"/>
          <p:cNvSpPr>
            <a:spLocks noChangeShapeType="1"/>
          </p:cNvSpPr>
          <p:nvPr/>
        </p:nvSpPr>
        <p:spPr bwMode="auto">
          <a:xfrm>
            <a:off x="4572000" y="2738438"/>
            <a:ext cx="0" cy="8128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393" name="Line 10"/>
          <p:cNvSpPr>
            <a:spLocks noChangeShapeType="1"/>
          </p:cNvSpPr>
          <p:nvPr/>
        </p:nvSpPr>
        <p:spPr bwMode="auto">
          <a:xfrm>
            <a:off x="1273175" y="3524250"/>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394" name="Line 11"/>
          <p:cNvSpPr>
            <a:spLocks noChangeShapeType="1"/>
          </p:cNvSpPr>
          <p:nvPr/>
        </p:nvSpPr>
        <p:spPr bwMode="auto">
          <a:xfrm>
            <a:off x="8221663" y="3538538"/>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395" name="Line 12"/>
          <p:cNvSpPr>
            <a:spLocks noChangeShapeType="1"/>
          </p:cNvSpPr>
          <p:nvPr/>
        </p:nvSpPr>
        <p:spPr bwMode="auto">
          <a:xfrm>
            <a:off x="330358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16396" name="Line 13"/>
          <p:cNvSpPr>
            <a:spLocks noChangeShapeType="1"/>
          </p:cNvSpPr>
          <p:nvPr/>
        </p:nvSpPr>
        <p:spPr bwMode="auto">
          <a:xfrm>
            <a:off x="5913438" y="3540125"/>
            <a:ext cx="0" cy="1028700"/>
          </a:xfrm>
          <a:prstGeom prst="line">
            <a:avLst/>
          </a:prstGeom>
          <a:noFill/>
          <a:ln w="38100">
            <a:solidFill>
              <a:srgbClr val="5D564B"/>
            </a:solidFill>
            <a:miter lim="800000"/>
            <a:headEnd/>
            <a:tailEnd/>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dirty="0">
              <a:solidFill>
                <a:prstClr val="black"/>
              </a:solidFill>
              <a:latin typeface="Arial" charset="0"/>
            </a:endParaRPr>
          </a:p>
        </p:txBody>
      </p:sp>
      <p:sp>
        <p:nvSpPr>
          <p:cNvPr id="51213" name="Title 14"/>
          <p:cNvSpPr>
            <a:spLocks noGrp="1"/>
          </p:cNvSpPr>
          <p:nvPr>
            <p:ph type="title"/>
          </p:nvPr>
        </p:nvSpPr>
        <p:spPr bwMode="auto">
          <a:ln w="9525"/>
        </p:spPr>
        <p:txBody>
          <a:bodyPr wrap="square" numCol="1" anchorCtr="0" compatLnSpc="1">
            <a:prstTxWarp prst="textNoShape">
              <a:avLst/>
            </a:prstTxWarp>
          </a:bodyPr>
          <a:lstStyle/>
          <a:p>
            <a:pPr eaLnBrk="1" hangingPunct="1">
              <a:defRPr/>
            </a:pPr>
            <a:r>
              <a:rPr lang="en-US" dirty="0"/>
              <a:t>Proactive Teaching</a:t>
            </a:r>
          </a:p>
        </p:txBody>
      </p:sp>
      <p:cxnSp>
        <p:nvCxnSpPr>
          <p:cNvPr id="17" name="Straight Connector 16"/>
          <p:cNvCxnSpPr/>
          <p:nvPr/>
        </p:nvCxnSpPr>
        <p:spPr>
          <a:xfrm>
            <a:off x="533400" y="1371600"/>
            <a:ext cx="8153400" cy="1588"/>
          </a:xfrm>
          <a:prstGeom prst="line">
            <a:avLst/>
          </a:prstGeom>
          <a:ln w="41275">
            <a:solidFill>
              <a:srgbClr val="0054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wipe(up)">
                                      <p:cBhvr>
                                        <p:cTn id="7" dur="500"/>
                                        <p:tgtEl>
                                          <p:spTgt spid="1639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wipe(up)">
                                      <p:cBhvr>
                                        <p:cTn id="10" dur="500"/>
                                        <p:tgtEl>
                                          <p:spTgt spid="1638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4"/>
                                        </p:tgtEl>
                                        <p:attrNameLst>
                                          <p:attrName>style.visibility</p:attrName>
                                        </p:attrNameLst>
                                      </p:cBhvr>
                                      <p:to>
                                        <p:strVal val="visible"/>
                                      </p:to>
                                    </p:set>
                                  </p:childTnLst>
                                </p:cTn>
                              </p:par>
                              <p:par>
                                <p:cTn id="19" presetID="22" presetClass="entr" presetSubtype="1" fill="hold" grpId="1" nodeType="with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wipe(up)">
                                      <p:cBhvr>
                                        <p:cTn id="21" dur="500"/>
                                        <p:tgtEl>
                                          <p:spTgt spid="16393"/>
                                        </p:tgtEl>
                                      </p:cBhvr>
                                    </p:animEffect>
                                  </p:childTnLst>
                                </p:cTn>
                              </p:par>
                              <p:par>
                                <p:cTn id="22" presetID="22" presetClass="entr" presetSubtype="1" fill="hold" grpId="1" nodeType="withEffect">
                                  <p:stCondLst>
                                    <p:cond delay="0"/>
                                  </p:stCondLst>
                                  <p:childTnLst>
                                    <p:set>
                                      <p:cBhvr>
                                        <p:cTn id="23" dur="1" fill="hold">
                                          <p:stCondLst>
                                            <p:cond delay="0"/>
                                          </p:stCondLst>
                                        </p:cTn>
                                        <p:tgtEl>
                                          <p:spTgt spid="16395"/>
                                        </p:tgtEl>
                                        <p:attrNameLst>
                                          <p:attrName>style.visibility</p:attrName>
                                        </p:attrNameLst>
                                      </p:cBhvr>
                                      <p:to>
                                        <p:strVal val="visible"/>
                                      </p:to>
                                    </p:set>
                                    <p:animEffect transition="in" filter="wipe(up)">
                                      <p:cBhvr>
                                        <p:cTn id="24" dur="500"/>
                                        <p:tgtEl>
                                          <p:spTgt spid="16395"/>
                                        </p:tgtEl>
                                      </p:cBhvr>
                                    </p:animEffect>
                                  </p:childTnLst>
                                </p:cTn>
                              </p:par>
                              <p:par>
                                <p:cTn id="25" presetID="22" presetClass="entr" presetSubtype="1" fill="hold" grpId="1" nodeType="withEffect">
                                  <p:stCondLst>
                                    <p:cond delay="0"/>
                                  </p:stCondLst>
                                  <p:childTnLst>
                                    <p:set>
                                      <p:cBhvr>
                                        <p:cTn id="26" dur="1" fill="hold">
                                          <p:stCondLst>
                                            <p:cond delay="0"/>
                                          </p:stCondLst>
                                        </p:cTn>
                                        <p:tgtEl>
                                          <p:spTgt spid="16396"/>
                                        </p:tgtEl>
                                        <p:attrNameLst>
                                          <p:attrName>style.visibility</p:attrName>
                                        </p:attrNameLst>
                                      </p:cBhvr>
                                      <p:to>
                                        <p:strVal val="visible"/>
                                      </p:to>
                                    </p:set>
                                    <p:animEffect transition="in" filter="wipe(up)">
                                      <p:cBhvr>
                                        <p:cTn id="27" dur="500"/>
                                        <p:tgtEl>
                                          <p:spTgt spid="16396"/>
                                        </p:tgtEl>
                                      </p:cBhvr>
                                    </p:animEffect>
                                  </p:childTnLst>
                                </p:cTn>
                              </p:par>
                              <p:par>
                                <p:cTn id="28" presetID="22" presetClass="entr" presetSubtype="1" fill="hold" grpId="1" nodeType="withEffect">
                                  <p:stCondLst>
                                    <p:cond delay="0"/>
                                  </p:stCondLst>
                                  <p:childTnLst>
                                    <p:set>
                                      <p:cBhvr>
                                        <p:cTn id="29" dur="1" fill="hold">
                                          <p:stCondLst>
                                            <p:cond delay="0"/>
                                          </p:stCondLst>
                                        </p:cTn>
                                        <p:tgtEl>
                                          <p:spTgt spid="16394"/>
                                        </p:tgtEl>
                                        <p:attrNameLst>
                                          <p:attrName>style.visibility</p:attrName>
                                        </p:attrNameLst>
                                      </p:cBhvr>
                                      <p:to>
                                        <p:strVal val="visible"/>
                                      </p:to>
                                    </p:set>
                                    <p:animEffect transition="in" filter="wipe(up)">
                                      <p:cBhvr>
                                        <p:cTn id="30"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2" grpId="0" animBg="1"/>
      <p:bldP spid="16393" grpId="0" animBg="1"/>
      <p:bldP spid="16393" grpId="1" animBg="1"/>
      <p:bldP spid="16394" grpId="0" animBg="1"/>
      <p:bldP spid="16394" grpId="1" animBg="1"/>
      <p:bldP spid="16395" grpId="0" animBg="1"/>
      <p:bldP spid="16395" grpId="1" animBg="1"/>
      <p:bldP spid="16396" grpId="0" animBg="1"/>
      <p:bldP spid="16396" grpId="1" animBg="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majorFont>
      <a:minorFont>
        <a:latin typeface="Calisto MT"/>
        <a:ea typeface=""/>
        <a:cs typeface=""/>
        <a:font script="Jpan" typeface="ＭＳ 明朝"/>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oys Town Theme2">
  <a:themeElements>
    <a:clrScheme name="Boys Town Custom">
      <a:dk1>
        <a:sysClr val="windowText" lastClr="000000"/>
      </a:dk1>
      <a:lt1>
        <a:sysClr val="window" lastClr="FFFFFF"/>
      </a:lt1>
      <a:dk2>
        <a:srgbClr val="005480"/>
      </a:dk2>
      <a:lt2>
        <a:srgbClr val="FDB913"/>
      </a:lt2>
      <a:accent1>
        <a:srgbClr val="E86C1F"/>
      </a:accent1>
      <a:accent2>
        <a:srgbClr val="A19789"/>
      </a:accent2>
      <a:accent3>
        <a:srgbClr val="4DB3D0"/>
      </a:accent3>
      <a:accent4>
        <a:srgbClr val="FFEEBC"/>
      </a:accent4>
      <a:accent5>
        <a:srgbClr val="D8D1C9"/>
      </a:accent5>
      <a:accent6>
        <a:srgbClr val="AFBD21"/>
      </a:accent6>
      <a:hlink>
        <a:srgbClr val="005480"/>
      </a:hlink>
      <a:folHlink>
        <a:srgbClr val="005480"/>
      </a:folHlink>
    </a:clrScheme>
    <a:fontScheme name="Boys Town Custom">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4759</TotalTime>
  <Words>3712</Words>
  <Application>Microsoft Office PowerPoint</Application>
  <PresentationFormat>On-screen Show (4:3)</PresentationFormat>
  <Paragraphs>447</Paragraphs>
  <Slides>35</Slides>
  <Notes>16</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Genesis</vt:lpstr>
      <vt:lpstr>Boys Town Theme2</vt:lpstr>
      <vt:lpstr>PAWS</vt:lpstr>
      <vt:lpstr>Objectives</vt:lpstr>
      <vt:lpstr>Well-Managed Classroom</vt:lpstr>
      <vt:lpstr>Conflict Cycle</vt:lpstr>
      <vt:lpstr>A Positive Climate for Learning</vt:lpstr>
      <vt:lpstr>Traditional vs. Boys Town</vt:lpstr>
      <vt:lpstr>Preventing Problem Behaviors</vt:lpstr>
      <vt:lpstr>Proactive Teaching</vt:lpstr>
      <vt:lpstr>Proactive Teaching</vt:lpstr>
      <vt:lpstr>Rules</vt:lpstr>
      <vt:lpstr>Rules Should Be…</vt:lpstr>
      <vt:lpstr>School Wide Rules</vt:lpstr>
      <vt:lpstr>PowerPoint Presentation</vt:lpstr>
      <vt:lpstr>PowerPoint Presentation</vt:lpstr>
      <vt:lpstr>Procedures</vt:lpstr>
      <vt:lpstr>Guidelines for Establishing Procedures</vt:lpstr>
      <vt:lpstr>How to Get My Attention in Class</vt:lpstr>
      <vt:lpstr>Locker Procedure</vt:lpstr>
      <vt:lpstr>Classroom Procedures</vt:lpstr>
      <vt:lpstr>Emergency Procedures</vt:lpstr>
      <vt:lpstr>Consequence</vt:lpstr>
      <vt:lpstr>Effective Consequence</vt:lpstr>
      <vt:lpstr>Positive Consequences</vt:lpstr>
      <vt:lpstr>Negative Consequences</vt:lpstr>
      <vt:lpstr>Social Skills</vt:lpstr>
      <vt:lpstr>Boys Town Social (Life) Skills</vt:lpstr>
      <vt:lpstr>Proactive Teaching</vt:lpstr>
      <vt:lpstr>Planned Teaching</vt:lpstr>
      <vt:lpstr>Types of Reasons</vt:lpstr>
      <vt:lpstr>Planned Teaching – Middle/High School Example</vt:lpstr>
      <vt:lpstr>Average Retention Rate</vt:lpstr>
      <vt:lpstr>Alternative Plan </vt:lpstr>
      <vt:lpstr>Alternative Plan - Example</vt:lpstr>
      <vt:lpstr>Preventive Prompts</vt:lpstr>
      <vt:lpstr>Proactive Teaching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Angoorani</dc:creator>
  <cp:lastModifiedBy>CSDR_Admin</cp:lastModifiedBy>
  <cp:revision>54</cp:revision>
  <dcterms:created xsi:type="dcterms:W3CDTF">2015-09-26T22:02:23Z</dcterms:created>
  <dcterms:modified xsi:type="dcterms:W3CDTF">2017-06-15T17:15:07Z</dcterms:modified>
</cp:coreProperties>
</file>